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Layouts/slideLayout1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5" r:id="rId1"/>
  </p:sldMasterIdLst>
  <p:notesMasterIdLst>
    <p:notesMasterId r:id="rId27"/>
  </p:notesMasterIdLst>
  <p:sldIdLst>
    <p:sldId id="264" r:id="rId2"/>
    <p:sldId id="265" r:id="rId3"/>
    <p:sldId id="266" r:id="rId4"/>
    <p:sldId id="260" r:id="rId5"/>
    <p:sldId id="267" r:id="rId6"/>
    <p:sldId id="268" r:id="rId7"/>
    <p:sldId id="269" r:id="rId8"/>
    <p:sldId id="270" r:id="rId9"/>
    <p:sldId id="285" r:id="rId10"/>
    <p:sldId id="283" r:id="rId11"/>
    <p:sldId id="284" r:id="rId12"/>
    <p:sldId id="272" r:id="rId13"/>
    <p:sldId id="271" r:id="rId14"/>
    <p:sldId id="275" r:id="rId15"/>
    <p:sldId id="276" r:id="rId16"/>
    <p:sldId id="273" r:id="rId17"/>
    <p:sldId id="281" r:id="rId18"/>
    <p:sldId id="279" r:id="rId19"/>
    <p:sldId id="277" r:id="rId20"/>
    <p:sldId id="282" r:id="rId21"/>
    <p:sldId id="274" r:id="rId22"/>
    <p:sldId id="286" r:id="rId23"/>
    <p:sldId id="280" r:id="rId24"/>
    <p:sldId id="256" r:id="rId25"/>
    <p:sldId id="28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E0129"/>
    <a:srgbClr val="28023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3416" y="-17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C9EB4-06E0-784F-BB30-2D3EC6A2DC73}" type="datetimeFigureOut">
              <a:rPr lang="en-US" smtClean="0"/>
              <a:pPr/>
              <a:t>3/21/11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B2A35-0893-5941-8829-B2C068E9A0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2383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7When a Samaritan woman came to draw water, Jesus said to her, "Will you give me a drink?" 8(His disciples had gone into the town to buy food.) 9The Samaritan woman said to him, "You are a Jew and I am a Samaritan woman. How can you ask me for a drink?" (For Jews do not associate with </a:t>
            </a:r>
            <a:r>
              <a:rPr lang="en-US" sz="1200" b="1" kern="1200" dirty="0" err="1" smtClean="0">
                <a:solidFill>
                  <a:schemeClr val="tx1"/>
                </a:solidFill>
                <a:latin typeface="+mn-lt"/>
                <a:ea typeface="+mn-ea"/>
                <a:cs typeface="+mn-cs"/>
              </a:rPr>
              <a:t>Samaritans.</a:t>
            </a:r>
            <a:r>
              <a:rPr lang="en-US" sz="1200" b="1" kern="1200" baseline="30000" dirty="0" err="1" smtClean="0">
                <a:solidFill>
                  <a:schemeClr val="tx1"/>
                </a:solidFill>
                <a:latin typeface="+mn-lt"/>
                <a:ea typeface="+mn-ea"/>
                <a:cs typeface="+mn-cs"/>
              </a:rPr>
              <a:t>[</a:t>
            </a:r>
            <a:r>
              <a:rPr lang="en-US" sz="1200" b="1" u="sng" kern="1200" baseline="0" dirty="0" err="1" smtClean="0">
                <a:solidFill>
                  <a:schemeClr val="tx1"/>
                </a:solidFill>
                <a:latin typeface="+mn-lt"/>
                <a:ea typeface="+mn-ea"/>
                <a:cs typeface="+mn-cs"/>
              </a:rPr>
              <a:t>a</a:t>
            </a:r>
            <a:r>
              <a:rPr lang="en-US" sz="1200" b="1" u="sng" kern="1200" baseline="30000" dirty="0" smtClean="0">
                <a:solidFill>
                  <a:schemeClr val="tx1"/>
                </a:solidFill>
                <a:latin typeface="+mn-lt"/>
                <a:ea typeface="+mn-ea"/>
                <a:cs typeface="+mn-cs"/>
              </a:rPr>
              <a:t>]</a:t>
            </a:r>
            <a:r>
              <a:rPr lang="en-US" sz="1200" b="1" u="sng" kern="1200" baseline="0" dirty="0" smtClean="0">
                <a:solidFill>
                  <a:schemeClr val="tx1"/>
                </a:solidFill>
                <a:latin typeface="+mn-lt"/>
                <a:ea typeface="+mn-ea"/>
                <a:cs typeface="+mn-cs"/>
              </a:rPr>
              <a:t>) 10Jesus answered her, "If you knew the gift of God and who it is that asks you for a drink, you would have asked him and he would have given you living water." 11"Sir," the woman said, "you have nothing to draw with and the well is deep. Where can you get this living water? 12Are you greater than our father Jacob, who gave us the well and drank from it himself, as did also his sons and his flocks and herds?" 13Jesus answered, "Everyone who drinks this water will be thirsty again, 14but whoever drinks the water I give him will never thirst. Indeed, the water I give him will become in him a spring of water welling up to eternal life." 15The woman said to him, "Sir, give me this water so that I won't get thirsty and have to keep coming here to draw water." 16He told her, "Go, call your husband and come back." 17"I have no husband," she replied.   Jesus said to her, "You are right when you say you have no husband. 18The fact is, you have had five husbands, and the man you now have is not your husband. What you have just said is quite true." 19"Sir," the woman said, "I can see that you are a prophet. 20Our fathers worshiped on this mountain, but you Jews claim that the place where we must worship is in Jerusalem." 21Jesus declared, "Believe me, woman, a time is coming when you will worship the Father neither on this mountain nor in Jerusalem. 22You Samaritans worship what you do not know; we worship what we do know, for salvation is from the Jews. 23Yet a time is coming and has now come when the true worshipers will worship the Father in spirit and truth, for they are the kind of worshipers the Father seeks. 24God is spirit, and his worshipers must worship in spirit and in truth." 25The woman said, "I know that Messiah" (called Christ) "is coming. When he comes, he will explain everything to us." 26Then Jesus declared, "I who speak to you am he."</a:t>
            </a:r>
            <a:endParaRPr lang="en-US" dirty="0"/>
          </a:p>
        </p:txBody>
      </p:sp>
      <p:sp>
        <p:nvSpPr>
          <p:cNvPr id="4" name="Slide Number Placeholder 3"/>
          <p:cNvSpPr>
            <a:spLocks noGrp="1"/>
          </p:cNvSpPr>
          <p:nvPr>
            <p:ph type="sldNum" sz="quarter" idx="10"/>
          </p:nvPr>
        </p:nvSpPr>
        <p:spPr/>
        <p:txBody>
          <a:bodyPr/>
          <a:lstStyle/>
          <a:p>
            <a:fld id="{250B2A35-0893-5941-8829-B2C068E9A021}"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0B2A35-0893-5941-8829-B2C068E9A02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FBF83D-AF14-B74B-8CB2-BFD70534EA73}" type="datetimeFigureOut">
              <a:rPr lang="en-US" smtClean="0"/>
              <a:pPr/>
              <a:t>3/21/11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0ECC9-C195-F94E-8F8E-854FE74578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8FBF83D-AF14-B74B-8CB2-BFD70534EA73}" type="datetimeFigureOut">
              <a:rPr lang="en-US" smtClean="0"/>
              <a:pPr/>
              <a:t>3/21/11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0ECC9-C195-F94E-8F8E-854FE745784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ECC9-C195-F94E-8F8E-854FE74578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ECC9-C195-F94E-8F8E-854FE745784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ECC9-C195-F94E-8F8E-854FE745784D}"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0ECC9-C195-F94E-8F8E-854FE745784D}"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8FBF83D-AF14-B74B-8CB2-BFD70534EA73}" type="datetimeFigureOut">
              <a:rPr lang="en-US" smtClean="0"/>
              <a:pPr/>
              <a:t>3/21/11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8FBF83D-AF14-B74B-8CB2-BFD70534EA73}" type="datetimeFigureOut">
              <a:rPr lang="en-US" smtClean="0"/>
              <a:pPr/>
              <a:t>3/21/11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0ECC9-C195-F94E-8F8E-854FE745784D}"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7B70ECC9-C195-F94E-8F8E-854FE74578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8FBF83D-AF14-B74B-8CB2-BFD70534EA73}" type="datetimeFigureOut">
              <a:rPr lang="en-US" smtClean="0"/>
              <a:pPr/>
              <a:t>3/21/11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0ECC9-C195-F94E-8F8E-854FE745784D}"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8FBF83D-AF14-B74B-8CB2-BFD70534EA73}" type="datetimeFigureOut">
              <a:rPr lang="en-US" smtClean="0"/>
              <a:pPr/>
              <a:t>3/21/11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7B70ECC9-C195-F94E-8F8E-854FE74578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gif"/><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gif"/><Relationship Id="rId5" Type="http://schemas.openxmlformats.org/officeDocument/2006/relationships/image" Target="../media/image28.jpe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0.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hyperlink" Target="http://www.spiritist.us" TargetMode="External"/><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5.xml"/><Relationship Id="rId2"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ighteousness_glow_web.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rot="20430023">
            <a:off x="829973" y="2588095"/>
            <a:ext cx="2127400" cy="578048"/>
          </a:xfrm>
          <a:prstGeom prst="rect">
            <a:avLst/>
          </a:prstGeom>
          <a:solidFill>
            <a:srgbClr val="1E0129"/>
          </a:solidFill>
          <a:scene3d>
            <a:camera prst="orthographicFront">
              <a:rot lat="0" lon="0" rev="0"/>
            </a:camera>
            <a:lightRig rig="threePt" dir="t"/>
          </a:scene3d>
        </p:spPr>
        <p:txBody>
          <a:bodyPr wrap="square" rtlCol="0">
            <a:spAutoFit/>
          </a:bodyPr>
          <a:lstStyle/>
          <a:p>
            <a:endParaRPr lang="en-US" dirty="0"/>
          </a:p>
        </p:txBody>
      </p:sp>
      <p:sp>
        <p:nvSpPr>
          <p:cNvPr id="5" name="WordArt 23"/>
          <p:cNvSpPr>
            <a:spLocks noChangeArrowheads="1" noChangeShapeType="1" noTextEdit="1"/>
          </p:cNvSpPr>
          <p:nvPr/>
        </p:nvSpPr>
        <p:spPr bwMode="auto">
          <a:xfrm rot="20560316">
            <a:off x="534184" y="2335894"/>
            <a:ext cx="3019896" cy="827021"/>
          </a:xfrm>
          <a:prstGeom prst="rect">
            <a:avLst/>
          </a:prstGeom>
        </p:spPr>
        <p:txBody>
          <a:bodyPr wrap="none" fromWordArt="1">
            <a:prstTxWarp prst="textPlain">
              <a:avLst>
                <a:gd name="adj" fmla="val 50000"/>
              </a:avLst>
            </a:prstTxWarp>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charset="0"/>
                <a:ea typeface="+mj-ea"/>
                <a:cs typeface="+mj-cs"/>
              </a:rPr>
              <a:t>Inner Transformation </a:t>
            </a: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charset="0"/>
                <a:ea typeface="+mj-ea"/>
                <a:cs typeface="+mj-cs"/>
              </a:rPr>
              <a:t>Lesson 5</a:t>
            </a:r>
            <a:endPar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charset="0"/>
              <a:ea typeface="+mj-ea"/>
              <a:cs typeface="+mj-cs"/>
            </a:endParaRPr>
          </a:p>
        </p:txBody>
      </p:sp>
      <p:sp>
        <p:nvSpPr>
          <p:cNvPr id="6" name="WordArt 23"/>
          <p:cNvSpPr>
            <a:spLocks noChangeArrowheads="1" noChangeShapeType="1" noTextEdit="1"/>
          </p:cNvSpPr>
          <p:nvPr/>
        </p:nvSpPr>
        <p:spPr bwMode="auto">
          <a:xfrm rot="20560316">
            <a:off x="2174934" y="4289474"/>
            <a:ext cx="6379153" cy="827021"/>
          </a:xfrm>
          <a:prstGeom prst="rect">
            <a:avLst/>
          </a:prstGeom>
        </p:spPr>
        <p:txBody>
          <a:bodyPr wrap="none" fromWordArt="1">
            <a:prstTxWarp prst="textPlain">
              <a:avLst>
                <a:gd name="adj" fmla="val 50000"/>
              </a:avLst>
            </a:prstTxWarp>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FRUGALITY and TEMPERANCE </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charset="0"/>
              <a:ea typeface="+mj-ea"/>
              <a:cs typeface="+mj-cs"/>
            </a:endParaRPr>
          </a:p>
        </p:txBody>
      </p:sp>
      <p:pic>
        <p:nvPicPr>
          <p:cNvPr id="7" name="Picture 18" descr="New USSC Logo 003 Small Banner"/>
          <p:cNvPicPr>
            <a:picLocks noChangeAspect="1" noChangeArrowheads="1"/>
          </p:cNvPicPr>
          <p:nvPr/>
        </p:nvPicPr>
        <p:blipFill>
          <a:blip r:embed="rId3" cstate="print"/>
          <a:srcRect/>
          <a:stretch>
            <a:fillRect/>
          </a:stretch>
        </p:blipFill>
        <p:spPr bwMode="auto">
          <a:xfrm>
            <a:off x="0" y="6208710"/>
            <a:ext cx="2209800" cy="609600"/>
          </a:xfrm>
          <a:prstGeom prst="rect">
            <a:avLst/>
          </a:prstGeom>
          <a:noFill/>
          <a:ln w="9525">
            <a:noFill/>
            <a:miter lim="800000"/>
            <a:headEnd/>
            <a:tailEnd/>
          </a:ln>
        </p:spPr>
      </p:pic>
      <p:sp>
        <p:nvSpPr>
          <p:cNvPr id="8" name="Rectangle 19"/>
          <p:cNvSpPr>
            <a:spLocks noChangeArrowheads="1"/>
          </p:cNvSpPr>
          <p:nvPr/>
        </p:nvSpPr>
        <p:spPr bwMode="auto">
          <a:xfrm>
            <a:off x="5407816" y="6334650"/>
            <a:ext cx="3461254" cy="276999"/>
          </a:xfrm>
          <a:prstGeom prst="rect">
            <a:avLst/>
          </a:prstGeom>
          <a:noFill/>
          <a:ln w="9525">
            <a:noFill/>
            <a:miter lim="800000"/>
            <a:headEnd/>
            <a:tailEnd/>
          </a:ln>
        </p:spPr>
        <p:txBody>
          <a:bodyPr wrap="none">
            <a:prstTxWarp prst="textNoShape">
              <a:avLst/>
            </a:prstTxWarp>
            <a:spAutoFit/>
          </a:bodyPr>
          <a:lstStyle/>
          <a:p>
            <a:r>
              <a:rPr lang="en-US" sz="1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charset="0"/>
              </a:rPr>
              <a:t>2011 </a:t>
            </a:r>
            <a:r>
              <a:rPr lang="en-US" sz="1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charset="0"/>
              </a:rPr>
              <a:t>© United States Spiritist Council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8866"/>
            <a:ext cx="7722763" cy="1116106"/>
          </a:xfrm>
        </p:spPr>
        <p:txBody>
          <a:bodyPr/>
          <a:lstStyle/>
          <a:p>
            <a:r>
              <a:rPr lang="en-US" sz="2800" i="1" dirty="0" smtClean="0"/>
              <a:t>Blessed are those who are persecuted because of righteousness, for theirs is the kingdom of heaven.</a:t>
            </a:r>
            <a:endParaRPr lang="en-US" sz="2800" dirty="0"/>
          </a:p>
        </p:txBody>
      </p:sp>
      <p:sp>
        <p:nvSpPr>
          <p:cNvPr id="3" name="Content Placeholder 2"/>
          <p:cNvSpPr>
            <a:spLocks noGrp="1"/>
          </p:cNvSpPr>
          <p:nvPr>
            <p:ph sz="half" idx="1"/>
          </p:nvPr>
        </p:nvSpPr>
        <p:spPr>
          <a:xfrm>
            <a:off x="498518" y="4537505"/>
            <a:ext cx="3657600" cy="1588657"/>
          </a:xfrm>
        </p:spPr>
        <p:txBody>
          <a:bodyPr/>
          <a:lstStyle/>
          <a:p>
            <a:r>
              <a:rPr lang="en-US" dirty="0" smtClean="0"/>
              <a:t>The four background figures to represent the spirits of Cynicism, Anger, Mocking, and Gossip.</a:t>
            </a:r>
            <a:endParaRPr lang="en-US" dirty="0"/>
          </a:p>
        </p:txBody>
      </p:sp>
      <p:sp>
        <p:nvSpPr>
          <p:cNvPr id="4" name="Content Placeholder 3"/>
          <p:cNvSpPr>
            <a:spLocks noGrp="1"/>
          </p:cNvSpPr>
          <p:nvPr>
            <p:ph sz="half" idx="2"/>
          </p:nvPr>
        </p:nvSpPr>
        <p:spPr>
          <a:xfrm>
            <a:off x="4399877" y="1985963"/>
            <a:ext cx="4331643" cy="4140200"/>
          </a:xfrm>
        </p:spPr>
        <p:txBody>
          <a:bodyPr>
            <a:normAutofit/>
          </a:bodyPr>
          <a:lstStyle/>
          <a:p>
            <a:r>
              <a:rPr lang="en-US" sz="2000" dirty="0" smtClean="0"/>
              <a:t>Nowadays, persecution frequently comes in verbal form, usually by way of unkind mockery and reproachful language. </a:t>
            </a:r>
          </a:p>
          <a:p>
            <a:r>
              <a:rPr lang="en-US" sz="2000" dirty="0" smtClean="0"/>
              <a:t>In today's society the act of revealing that you are somehow religious or spiritual may bring on smirks and laughs, rude and disgusting comments, alienation, and even retaliation. </a:t>
            </a:r>
            <a:endParaRPr lang="en-US" sz="2000" dirty="0"/>
          </a:p>
        </p:txBody>
      </p:sp>
      <p:grpSp>
        <p:nvGrpSpPr>
          <p:cNvPr id="5" name="Group 4"/>
          <p:cNvGrpSpPr/>
          <p:nvPr/>
        </p:nvGrpSpPr>
        <p:grpSpPr>
          <a:xfrm>
            <a:off x="498518" y="1985963"/>
            <a:ext cx="3657600" cy="2551543"/>
            <a:chOff x="5861250" y="0"/>
            <a:chExt cx="3282749" cy="2551543"/>
          </a:xfrm>
        </p:grpSpPr>
        <p:pic>
          <p:nvPicPr>
            <p:cNvPr id="6" name="Picture 5" descr="freimann-persecution1.jpg"/>
            <p:cNvPicPr>
              <a:picLocks noChangeAspect="1"/>
            </p:cNvPicPr>
            <p:nvPr/>
          </p:nvPicPr>
          <p:blipFill>
            <a:blip r:embed="rId2"/>
            <a:stretch>
              <a:fillRect/>
            </a:stretch>
          </p:blipFill>
          <p:spPr>
            <a:xfrm>
              <a:off x="5861250" y="0"/>
              <a:ext cx="3282749" cy="2551543"/>
            </a:xfrm>
            <a:prstGeom prst="rect">
              <a:avLst/>
            </a:prstGeom>
          </p:spPr>
        </p:pic>
        <p:sp>
          <p:nvSpPr>
            <p:cNvPr id="7" name="Rectangle 6"/>
            <p:cNvSpPr/>
            <p:nvPr/>
          </p:nvSpPr>
          <p:spPr>
            <a:xfrm>
              <a:off x="5861250" y="2182211"/>
              <a:ext cx="3282749" cy="276999"/>
            </a:xfrm>
            <a:prstGeom prst="rect">
              <a:avLst/>
            </a:prstGeom>
          </p:spPr>
          <p:txBody>
            <a:bodyPr wrap="square">
              <a:spAutoFit/>
            </a:bodyPr>
            <a:lstStyle/>
            <a:p>
              <a:pPr algn="r"/>
              <a:r>
                <a:rPr lang="en-US" sz="1200" dirty="0" smtClean="0"/>
                <a:t>Persecuted, ©</a:t>
              </a:r>
              <a:r>
                <a:rPr lang="en-US" sz="1200" dirty="0" err="1" smtClean="0"/>
                <a:t>JaniFreimann</a:t>
              </a:r>
              <a:r>
                <a:rPr lang="en-US" sz="1200" dirty="0" smtClean="0"/>
                <a:t> 2008</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8866"/>
            <a:ext cx="7722763" cy="1116106"/>
          </a:xfrm>
        </p:spPr>
        <p:txBody>
          <a:bodyPr/>
          <a:lstStyle/>
          <a:p>
            <a:r>
              <a:rPr lang="en-US" sz="2800" i="1" dirty="0" smtClean="0"/>
              <a:t>Blessed are those who are persecuted because of righteousness, for theirs is the kingdom of heaven.</a:t>
            </a:r>
            <a:endParaRPr lang="en-US" sz="2800" dirty="0"/>
          </a:p>
        </p:txBody>
      </p:sp>
      <p:sp>
        <p:nvSpPr>
          <p:cNvPr id="4" name="Content Placeholder 3"/>
          <p:cNvSpPr>
            <a:spLocks noGrp="1"/>
          </p:cNvSpPr>
          <p:nvPr>
            <p:ph sz="half" idx="2"/>
          </p:nvPr>
        </p:nvSpPr>
        <p:spPr>
          <a:xfrm>
            <a:off x="4399878" y="1985963"/>
            <a:ext cx="4411020" cy="4140200"/>
          </a:xfrm>
        </p:spPr>
        <p:txBody>
          <a:bodyPr>
            <a:normAutofit/>
          </a:bodyPr>
          <a:lstStyle/>
          <a:p>
            <a:pPr lvl="0"/>
            <a:r>
              <a:rPr lang="en-US" dirty="0" smtClean="0"/>
              <a:t>But the important thing to do is to follow Jesus’ advice and to persist on doing good and being righteous, because only through this persistence will we achieve spiritual improvement.</a:t>
            </a:r>
          </a:p>
          <a:p>
            <a:r>
              <a:rPr lang="en-US" dirty="0" smtClean="0"/>
              <a:t>Oneshould never bow down to error and should always live by the moral and ethical values that we learn from human laws, remembering, above all, those that we learn from God’s laws, thus demonstrating our constant awareness that we dwell in eternity.</a:t>
            </a:r>
          </a:p>
          <a:p>
            <a:pPr lvl="0">
              <a:buNone/>
            </a:pPr>
            <a:endParaRPr lang="en-US" dirty="0"/>
          </a:p>
        </p:txBody>
      </p:sp>
      <p:pic>
        <p:nvPicPr>
          <p:cNvPr id="9" name="Picture 8" descr="gandhi-1.jpg"/>
          <p:cNvPicPr>
            <a:picLocks noChangeAspect="1"/>
          </p:cNvPicPr>
          <p:nvPr/>
        </p:nvPicPr>
        <p:blipFill>
          <a:blip r:embed="rId2"/>
          <a:stretch>
            <a:fillRect/>
          </a:stretch>
        </p:blipFill>
        <p:spPr>
          <a:xfrm>
            <a:off x="1870713" y="2109272"/>
            <a:ext cx="2529165" cy="2768433"/>
          </a:xfrm>
          <a:prstGeom prst="rect">
            <a:avLst/>
          </a:prstGeom>
        </p:spPr>
      </p:pic>
      <p:pic>
        <p:nvPicPr>
          <p:cNvPr id="11" name="Picture 10" descr="images-1.jpeg"/>
          <p:cNvPicPr>
            <a:picLocks noChangeAspect="1"/>
          </p:cNvPicPr>
          <p:nvPr/>
        </p:nvPicPr>
        <p:blipFill>
          <a:blip r:embed="rId3"/>
          <a:stretch>
            <a:fillRect/>
          </a:stretch>
        </p:blipFill>
        <p:spPr>
          <a:xfrm>
            <a:off x="498518" y="2120944"/>
            <a:ext cx="1951415" cy="2756761"/>
          </a:xfrm>
          <a:prstGeom prst="rect">
            <a:avLst/>
          </a:prstGeom>
        </p:spPr>
      </p:pic>
      <p:sp>
        <p:nvSpPr>
          <p:cNvPr id="12" name="Content Placeholder 11"/>
          <p:cNvSpPr>
            <a:spLocks noGrp="1"/>
          </p:cNvSpPr>
          <p:nvPr>
            <p:ph sz="half" idx="1"/>
          </p:nvPr>
        </p:nvSpPr>
        <p:spPr>
          <a:xfrm>
            <a:off x="498518" y="4877705"/>
            <a:ext cx="3657600" cy="1588658"/>
          </a:xfrm>
        </p:spPr>
        <p:txBody>
          <a:bodyPr>
            <a:normAutofit/>
          </a:bodyPr>
          <a:lstStyle/>
          <a:p>
            <a:r>
              <a:rPr lang="en-US" i="1" dirty="0" smtClean="0"/>
              <a:t>I object to violence because when it appears to do good, the good is only temporary; the evil it does is permanent.</a:t>
            </a:r>
            <a:r>
              <a:rPr lang="en-US" sz="1400" dirty="0" smtClean="0"/>
              <a:t>Mahatma Gandhi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9" y="273050"/>
            <a:ext cx="2591328" cy="917632"/>
          </a:xfrm>
        </p:spPr>
        <p:txBody>
          <a:bodyPr>
            <a:noAutofit/>
          </a:bodyPr>
          <a:lstStyle/>
          <a:p>
            <a:pPr lvl="0"/>
            <a:r>
              <a:rPr lang="en-US" sz="2800" dirty="0" smtClean="0"/>
              <a:t>The Righteous Person</a:t>
            </a:r>
            <a:endParaRPr lang="en-US" sz="2800" dirty="0"/>
          </a:p>
        </p:txBody>
      </p:sp>
      <p:pic>
        <p:nvPicPr>
          <p:cNvPr id="5" name="Content Placeholder 4" descr="33396_000040ha.jpg"/>
          <p:cNvPicPr>
            <a:picLocks noGrp="1" noChangeAspect="1"/>
          </p:cNvPicPr>
          <p:nvPr>
            <p:ph idx="1"/>
          </p:nvPr>
        </p:nvPicPr>
        <p:blipFill>
          <a:blip r:embed="rId2">
            <a:duotone>
              <a:schemeClr val="accent1">
                <a:shade val="45000"/>
                <a:satMod val="135000"/>
              </a:schemeClr>
              <a:prstClr val="white"/>
            </a:duotone>
          </a:blip>
          <a:srcRect t="-1924" b="-1924"/>
          <a:stretch>
            <a:fillRect/>
          </a:stretch>
        </p:blipFill>
        <p:spPr>
          <a:xfrm>
            <a:off x="4168775" y="273050"/>
            <a:ext cx="4597399" cy="6236014"/>
          </a:xfrm>
        </p:spPr>
      </p:pic>
      <p:sp>
        <p:nvSpPr>
          <p:cNvPr id="4" name="Text Placeholder 3"/>
          <p:cNvSpPr>
            <a:spLocks noGrp="1"/>
          </p:cNvSpPr>
          <p:nvPr>
            <p:ph type="body" sz="half" idx="2"/>
          </p:nvPr>
        </p:nvSpPr>
        <p:spPr>
          <a:xfrm>
            <a:off x="381093" y="1389130"/>
            <a:ext cx="3255264" cy="5119934"/>
          </a:xfrm>
        </p:spPr>
        <p:txBody>
          <a:bodyPr>
            <a:normAutofit fontScale="92500" lnSpcReduction="20000"/>
          </a:bodyPr>
          <a:lstStyle/>
          <a:p>
            <a:r>
              <a:rPr lang="en-US" sz="2400" dirty="0" smtClean="0"/>
              <a:t>Jesus embodies righteousness and righteous people will try to follow Jesus’ footsteps during their lives. </a:t>
            </a:r>
          </a:p>
          <a:p>
            <a:r>
              <a:rPr lang="en-US" sz="2400" dirty="0" smtClean="0"/>
              <a:t>For righteous people, all their daily actions, everything that they think about, every decision that they make, everything that they read and look at, will be done in the same way that Jesus would have done them.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1666955"/>
            <a:ext cx="3255264" cy="1162050"/>
          </a:xfrm>
        </p:spPr>
        <p:txBody>
          <a:bodyPr/>
          <a:lstStyle/>
          <a:p>
            <a:pPr lvl="0"/>
            <a:r>
              <a:rPr lang="en-US" dirty="0" smtClean="0"/>
              <a:t>The Righteous Person</a:t>
            </a:r>
            <a:endParaRPr lang="en-US" dirty="0"/>
          </a:p>
        </p:txBody>
      </p:sp>
      <p:sp>
        <p:nvSpPr>
          <p:cNvPr id="8" name="Content Placeholder 7"/>
          <p:cNvSpPr>
            <a:spLocks noGrp="1"/>
          </p:cNvSpPr>
          <p:nvPr>
            <p:ph idx="1"/>
          </p:nvPr>
        </p:nvSpPr>
        <p:spPr>
          <a:xfrm>
            <a:off x="3877755" y="180440"/>
            <a:ext cx="4967787" cy="5853113"/>
          </a:xfrm>
        </p:spPr>
        <p:txBody>
          <a:bodyPr>
            <a:normAutofit/>
          </a:bodyPr>
          <a:lstStyle/>
          <a:p>
            <a:r>
              <a:rPr lang="en-US" sz="2000" dirty="0" smtClean="0"/>
              <a:t>It is interesting to notice that this beatitude does not say, ‘Blessed are the righteous’. Rather it says ‘blessed are those who hunger and thirst after righteousness for they shall be filled’. </a:t>
            </a:r>
          </a:p>
          <a:p>
            <a:r>
              <a:rPr lang="en-US" sz="2000" dirty="0" smtClean="0"/>
              <a:t>It seems that there is implied in this blessing an understanding that we are being challenged to commit ourselves to a process, a journey, an ongoing reaching out for the righteousness of God. </a:t>
            </a:r>
            <a:endParaRPr lang="en-US" sz="2000" dirty="0"/>
          </a:p>
        </p:txBody>
      </p:sp>
      <p:pic>
        <p:nvPicPr>
          <p:cNvPr id="10" name="Picture 9" descr="images.jpeg"/>
          <p:cNvPicPr>
            <a:picLocks noChangeAspect="1"/>
          </p:cNvPicPr>
          <p:nvPr/>
        </p:nvPicPr>
        <p:blipFill>
          <a:blip r:embed="rId2"/>
          <a:stretch>
            <a:fillRect/>
          </a:stretch>
        </p:blipFill>
        <p:spPr>
          <a:xfrm>
            <a:off x="380555" y="3733800"/>
            <a:ext cx="3136900" cy="2590800"/>
          </a:xfrm>
          <a:prstGeom prst="ellipse">
            <a:avLst/>
          </a:prstGeom>
          <a:ln>
            <a:noFill/>
          </a:ln>
          <a:effectLst>
            <a:softEdge rad="112500"/>
          </a:effectLst>
        </p:spPr>
      </p:pic>
      <p:pic>
        <p:nvPicPr>
          <p:cNvPr id="12" name="Picture 11" descr="images-1.jpeg"/>
          <p:cNvPicPr>
            <a:picLocks noChangeAspect="1"/>
          </p:cNvPicPr>
          <p:nvPr/>
        </p:nvPicPr>
        <p:blipFill>
          <a:blip r:embed="rId3">
            <a:duotone>
              <a:schemeClr val="accent1">
                <a:shade val="45000"/>
                <a:satMod val="135000"/>
              </a:schemeClr>
              <a:prstClr val="white"/>
            </a:duotone>
          </a:blip>
          <a:stretch>
            <a:fillRect/>
          </a:stretch>
        </p:blipFill>
        <p:spPr>
          <a:xfrm>
            <a:off x="4182004" y="3733800"/>
            <a:ext cx="4597398" cy="31369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ctrTitle"/>
          </p:nvPr>
        </p:nvSpPr>
        <p:spPr>
          <a:xfrm>
            <a:off x="291021" y="4624667"/>
            <a:ext cx="8548179" cy="1659489"/>
          </a:xfrm>
        </p:spPr>
        <p:txBody>
          <a:bodyPr>
            <a:normAutofit fontScale="90000"/>
          </a:bodyPr>
          <a:lstStyle/>
          <a:p>
            <a:pPr lvl="0" algn="r"/>
            <a:r>
              <a:rPr lang="en-US" sz="3111" i="1" dirty="0" smtClean="0"/>
              <a:t>True religion is real living; living with all one's soul, with all one's goodness and righteousness.</a:t>
            </a:r>
            <a:r>
              <a:rPr lang="en-US" dirty="0" smtClean="0"/>
              <a:t/>
            </a:r>
            <a:br>
              <a:rPr lang="en-US" dirty="0" smtClean="0"/>
            </a:br>
            <a:r>
              <a:rPr lang="en-US" sz="2222" dirty="0" smtClean="0"/>
              <a:t>Albert Einstein</a:t>
            </a:r>
            <a:r>
              <a:rPr lang="en-US" dirty="0" smtClean="0"/>
              <a:t/>
            </a:r>
            <a:br>
              <a:rPr lang="en-US" dirty="0" smtClean="0"/>
            </a:br>
            <a:endParaRPr lang="en-US" dirty="0"/>
          </a:p>
        </p:txBody>
      </p:sp>
      <p:sp>
        <p:nvSpPr>
          <p:cNvPr id="6" name="Content Placeholder 5"/>
          <p:cNvSpPr>
            <a:spLocks noGrp="1"/>
          </p:cNvSpPr>
          <p:nvPr>
            <p:ph type="subTitle" idx="1"/>
          </p:nvPr>
        </p:nvSpPr>
        <p:spPr>
          <a:xfrm>
            <a:off x="6708244" y="228600"/>
            <a:ext cx="2178050" cy="2148840"/>
          </a:xfrm>
        </p:spPr>
        <p:txBody>
          <a:bodyPr>
            <a:normAutofit/>
          </a:bodyPr>
          <a:lstStyle/>
          <a:p>
            <a:pPr lvl="0" algn="ctr"/>
            <a:r>
              <a:rPr lang="en-US" dirty="0" smtClean="0"/>
              <a:t>“</a:t>
            </a:r>
            <a:r>
              <a:rPr lang="en-US" sz="1600" dirty="0" smtClean="0">
                <a:solidFill>
                  <a:srgbClr val="FFFFFF"/>
                </a:solidFill>
              </a:rPr>
              <a:t>Whoever drinks the water I give him will never thirst. Indeed, the water I give him will become in him a spring of water welling up to eternal life.” </a:t>
            </a:r>
            <a:r>
              <a:rPr lang="en-US" dirty="0" smtClean="0">
                <a:solidFill>
                  <a:srgbClr val="FFFFFF"/>
                </a:solidFill>
              </a:rPr>
              <a:t>(John 4:14)</a:t>
            </a:r>
          </a:p>
        </p:txBody>
      </p:sp>
      <p:pic>
        <p:nvPicPr>
          <p:cNvPr id="14" name="Picture Placeholder 13" descr="1.jpg"/>
          <p:cNvPicPr>
            <a:picLocks noGrp="1" noChangeAspect="1"/>
          </p:cNvPicPr>
          <p:nvPr>
            <p:ph type="pic" sz="quarter" idx="12"/>
          </p:nvPr>
        </p:nvPicPr>
        <p:blipFill>
          <a:blip r:embed="rId3"/>
          <a:srcRect l="-15390" r="-15390"/>
          <a:stretch>
            <a:fillRect/>
          </a:stretch>
        </p:blipFill>
        <p:spPr/>
      </p:pic>
      <p:pic>
        <p:nvPicPr>
          <p:cNvPr id="15" name="Picture Placeholder 14" descr="images-2.jpeg"/>
          <p:cNvPicPr>
            <a:picLocks noGrp="1" noChangeAspect="1"/>
          </p:cNvPicPr>
          <p:nvPr>
            <p:ph type="pic" sz="quarter" idx="13"/>
          </p:nvPr>
        </p:nvPicPr>
        <p:blipFill>
          <a:blip r:embed="rId4"/>
          <a:srcRect l="-3477" r="-3477"/>
          <a:stretch>
            <a:fillRect/>
          </a:stretch>
        </p:blipFill>
        <p:spPr/>
      </p:pic>
      <p:sp>
        <p:nvSpPr>
          <p:cNvPr id="11" name="Content Placeholder 5"/>
          <p:cNvSpPr txBox="1">
            <a:spLocks/>
          </p:cNvSpPr>
          <p:nvPr/>
        </p:nvSpPr>
        <p:spPr>
          <a:xfrm>
            <a:off x="4624388" y="2377440"/>
            <a:ext cx="2057400" cy="203911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r>
              <a:rPr kumimoji="0" lang="en-US" sz="2462" b="0" i="0" u="none" strike="noStrike" kern="1200" cap="none" spc="0" normalizeH="0" baseline="0" noProof="0" dirty="0" smtClean="0">
                <a:ln>
                  <a:noFill/>
                </a:ln>
                <a:solidFill>
                  <a:srgbClr val="FFFFFF"/>
                </a:solidFill>
                <a:effectLst/>
                <a:uLnTx/>
                <a:uFillTx/>
                <a:latin typeface="+mn-lt"/>
                <a:ea typeface="+mn-ea"/>
                <a:cs typeface="+mn-cs"/>
              </a:rPr>
              <a:t>“I am the bread of life.” </a:t>
            </a:r>
          </a:p>
          <a:p>
            <a:pPr marL="0" marR="0" lvl="0" indent="0" algn="ctr" defTabSz="914400" rtl="0" eaLnBrk="1" fontAlgn="auto" latinLnBrk="0" hangingPunct="1">
              <a:lnSpc>
                <a:spcPct val="100000"/>
              </a:lnSpc>
              <a:spcBef>
                <a:spcPts val="300"/>
              </a:spcBef>
              <a:spcAft>
                <a:spcPts val="0"/>
              </a:spcAft>
              <a:buClr>
                <a:schemeClr val="accent1"/>
              </a:buClr>
              <a:buSzPct val="75000"/>
              <a:buFont typeface="Wingdings" pitchFamily="2" charset="2"/>
              <a:buNone/>
              <a:tabLst/>
              <a:defRPr/>
            </a:pPr>
            <a:r>
              <a:rPr kumimoji="0" lang="en-US" sz="1600" b="0" i="0" u="none" strike="noStrike" kern="1200" cap="none" spc="0" normalizeH="0" baseline="0" noProof="0" dirty="0" smtClean="0">
                <a:ln>
                  <a:noFill/>
                </a:ln>
                <a:solidFill>
                  <a:srgbClr val="FFFFFF"/>
                </a:solidFill>
                <a:effectLst/>
                <a:uLnTx/>
                <a:uFillTx/>
                <a:latin typeface="+mn-lt"/>
                <a:ea typeface="+mn-ea"/>
                <a:cs typeface="+mn-cs"/>
              </a:rPr>
              <a:t>(John 6:48)</a:t>
            </a:r>
          </a:p>
        </p:txBody>
      </p:sp>
      <p:sp>
        <p:nvSpPr>
          <p:cNvPr id="12" name="Text Placeholder 11"/>
          <p:cNvSpPr>
            <a:spLocks noGrp="1"/>
          </p:cNvSpPr>
          <p:nvPr>
            <p:ph type="body" sz="half" idx="2"/>
          </p:nvPr>
        </p:nvSpPr>
        <p:spPr>
          <a:xfrm>
            <a:off x="1095358" y="228600"/>
            <a:ext cx="3086100" cy="800318"/>
          </a:xfrm>
        </p:spPr>
        <p:txBody>
          <a:bodyPr/>
          <a:lstStyle/>
          <a:p>
            <a:r>
              <a:rPr lang="en-US" dirty="0" smtClean="0"/>
              <a:t>Well of Life</a:t>
            </a:r>
            <a:endParaRPr lang="en-US" dirty="0"/>
          </a:p>
        </p:txBody>
      </p:sp>
      <p:pic>
        <p:nvPicPr>
          <p:cNvPr id="13" name="Picture 12" descr="Living water - Christ and the Samaritan Woman  at the Well SimonDewey.jpg"/>
          <p:cNvPicPr>
            <a:picLocks noChangeAspect="1"/>
          </p:cNvPicPr>
          <p:nvPr/>
        </p:nvPicPr>
        <p:blipFill>
          <a:blip r:embed="rId5"/>
          <a:stretch>
            <a:fillRect/>
          </a:stretch>
        </p:blipFill>
        <p:spPr>
          <a:xfrm>
            <a:off x="459061" y="1028918"/>
            <a:ext cx="3893019" cy="3204619"/>
          </a:xfrm>
          <a:prstGeom prst="rect">
            <a:avLst/>
          </a:prstGeom>
          <a:effectLst>
            <a:softEdge rad="1143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bldP spid="1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6000" y="3180853"/>
            <a:ext cx="4189451" cy="1500187"/>
          </a:xfrm>
        </p:spPr>
        <p:txBody>
          <a:bodyPr/>
          <a:lstStyle/>
          <a:p>
            <a:r>
              <a:rPr lang="en-US" sz="3600" dirty="0" smtClean="0"/>
              <a:t>Caring for the body and the spirit </a:t>
            </a:r>
            <a:endParaRPr lang="en-US" sz="3600" dirty="0"/>
          </a:p>
        </p:txBody>
      </p:sp>
      <p:pic>
        <p:nvPicPr>
          <p:cNvPr id="5" name="Picture 11" descr="hominho2"/>
          <p:cNvPicPr>
            <a:picLocks noChangeAspect="1" noChangeArrowheads="1"/>
          </p:cNvPicPr>
          <p:nvPr/>
        </p:nvPicPr>
        <p:blipFill>
          <a:blip r:embed="rId2"/>
          <a:srcRect/>
          <a:stretch>
            <a:fillRect/>
          </a:stretch>
        </p:blipFill>
        <p:spPr bwMode="auto">
          <a:xfrm>
            <a:off x="6956503" y="255568"/>
            <a:ext cx="1801831" cy="3062588"/>
          </a:xfrm>
          <a:prstGeom prst="rect">
            <a:avLst/>
          </a:prstGeom>
          <a:noFill/>
          <a:ln w="9525">
            <a:noFill/>
            <a:miter lim="800000"/>
            <a:headEnd/>
            <a:tailEnd/>
          </a:ln>
          <a:effectLst>
            <a:softEdge rad="152400"/>
          </a:effectLst>
        </p:spPr>
      </p:pic>
      <p:pic>
        <p:nvPicPr>
          <p:cNvPr id="8" name="Picture 16" descr="hominhopisca-over"/>
          <p:cNvPicPr>
            <a:picLocks noChangeAspect="1" noChangeArrowheads="1"/>
          </p:cNvPicPr>
          <p:nvPr/>
        </p:nvPicPr>
        <p:blipFill>
          <a:blip r:embed="rId3"/>
          <a:srcRect/>
          <a:stretch>
            <a:fillRect/>
          </a:stretch>
        </p:blipFill>
        <p:spPr bwMode="auto">
          <a:xfrm>
            <a:off x="5040379" y="255568"/>
            <a:ext cx="1768280" cy="3062588"/>
          </a:xfrm>
          <a:prstGeom prst="rect">
            <a:avLst/>
          </a:prstGeom>
          <a:noFill/>
          <a:ln w="9525">
            <a:noFill/>
            <a:miter lim="800000"/>
            <a:headEnd/>
            <a:tailEnd/>
          </a:ln>
          <a:effectLst>
            <a:softEdge rad="1397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29665" y="263163"/>
            <a:ext cx="3368062" cy="572095"/>
          </a:xfrm>
        </p:spPr>
        <p:txBody>
          <a:bodyPr>
            <a:noAutofit/>
          </a:bodyPr>
          <a:lstStyle/>
          <a:p>
            <a:r>
              <a:rPr lang="en-US" sz="3200" dirty="0" smtClean="0"/>
              <a:t>Body and Spirit</a:t>
            </a:r>
            <a:endParaRPr lang="en-US" sz="3200" dirty="0"/>
          </a:p>
        </p:txBody>
      </p:sp>
      <p:sp>
        <p:nvSpPr>
          <p:cNvPr id="6" name="Text Placeholder 5"/>
          <p:cNvSpPr>
            <a:spLocks noGrp="1"/>
          </p:cNvSpPr>
          <p:nvPr>
            <p:ph type="body" sz="half" idx="2"/>
          </p:nvPr>
        </p:nvSpPr>
        <p:spPr>
          <a:xfrm>
            <a:off x="381634" y="1390650"/>
            <a:ext cx="4015304" cy="4936731"/>
          </a:xfrm>
        </p:spPr>
        <p:txBody>
          <a:bodyPr>
            <a:normAutofit fontScale="92500" lnSpcReduction="10000"/>
          </a:bodyPr>
          <a:lstStyle/>
          <a:p>
            <a:r>
              <a:rPr lang="en-US" sz="2000" dirty="0" smtClean="0"/>
              <a:t>The body, may be regarded as a prisoner in the flesh. In order for this prisoner to live, move about and even conceive of the illusion of freedom, the body must be sound, of good disposition and vigorous. </a:t>
            </a:r>
          </a:p>
          <a:p>
            <a:r>
              <a:rPr lang="en-US" sz="2000" dirty="0" smtClean="0"/>
              <a:t>It is the spirit that molds its envelope (body), and appropriates it to its new needs. It brings it toward perfection, develops and completes the organism by measure as it experiences the need of manifesting new qualities. </a:t>
            </a:r>
          </a:p>
          <a:p>
            <a:pPr algn="r"/>
            <a:r>
              <a:rPr lang="en-US" sz="1297" i="1" dirty="0" smtClean="0"/>
              <a:t>Genesis</a:t>
            </a:r>
            <a:r>
              <a:rPr lang="en-US" sz="1297" dirty="0" smtClean="0"/>
              <a:t> (Chap 11 </a:t>
            </a:r>
            <a:r>
              <a:rPr lang="pt-BR" sz="1297" dirty="0" smtClean="0"/>
              <a:t>§ 11) </a:t>
            </a:r>
            <a:r>
              <a:rPr lang="en-US" sz="1297" dirty="0" smtClean="0"/>
              <a:t>– Allan Kardec</a:t>
            </a:r>
            <a:endParaRPr lang="en-US" sz="1297" dirty="0"/>
          </a:p>
        </p:txBody>
      </p:sp>
      <p:pic>
        <p:nvPicPr>
          <p:cNvPr id="7" name="Picture 16" descr="hominhopisca-over"/>
          <p:cNvPicPr>
            <a:picLocks noGrp="1" noChangeAspect="1" noChangeArrowheads="1"/>
          </p:cNvPicPr>
          <p:nvPr>
            <p:ph type="pic" sz="quarter" idx="14"/>
          </p:nvPr>
        </p:nvPicPr>
        <p:blipFill>
          <a:blip r:embed="rId3"/>
          <a:srcRect l="-43690" r="-43690"/>
          <a:stretch>
            <a:fillRect/>
          </a:stretch>
        </p:blipFill>
        <p:spPr bwMode="auto">
          <a:prstGeom prst="rect">
            <a:avLst/>
          </a:prstGeom>
          <a:noFill/>
          <a:ln w="9525">
            <a:noFill/>
            <a:miter lim="800000"/>
            <a:headEnd/>
            <a:tailEnd/>
          </a:ln>
        </p:spPr>
      </p:pic>
      <p:pic>
        <p:nvPicPr>
          <p:cNvPr id="12" name="Picture Placeholder 11" descr="hominho2"/>
          <p:cNvPicPr>
            <a:picLocks noGrp="1" noChangeAspect="1" noChangeArrowheads="1"/>
          </p:cNvPicPr>
          <p:nvPr>
            <p:ph type="pic" sz="quarter" idx="15"/>
          </p:nvPr>
        </p:nvPicPr>
        <p:blipFill>
          <a:blip r:embed="rId4"/>
          <a:srcRect t="-4780" b="-4780"/>
          <a:stretch>
            <a:fillRect/>
          </a:stretch>
        </p:blipFill>
        <p:spPr bwMode="auto">
          <a:prstGeom prst="rect">
            <a:avLst/>
          </a:prstGeom>
          <a:noFill/>
          <a:ln w="9525">
            <a:noFill/>
            <a:miter lim="800000"/>
            <a:headEnd/>
            <a:tailEnd/>
          </a:ln>
        </p:spPr>
      </p:pic>
      <p:pic>
        <p:nvPicPr>
          <p:cNvPr id="14" name="Picture Placeholder 13" descr="images.jpeg"/>
          <p:cNvPicPr>
            <a:picLocks noGrp="1" noChangeAspect="1"/>
          </p:cNvPicPr>
          <p:nvPr>
            <p:ph type="pic" sz="quarter" idx="13"/>
          </p:nvPr>
        </p:nvPicPr>
        <p:blipFill>
          <a:blip r:embed="rId5"/>
          <a:srcRect t="-15504" b="-15504"/>
          <a:stretch>
            <a:fillRect/>
          </a:stretch>
        </p:blipFill>
        <p:spPr>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13342"/>
            <a:ext cx="7556313" cy="1116106"/>
          </a:xfrm>
        </p:spPr>
        <p:txBody>
          <a:bodyPr/>
          <a:lstStyle/>
          <a:p>
            <a:r>
              <a:rPr lang="en-US" dirty="0" smtClean="0"/>
              <a:t>Caring for the body and the spirit </a:t>
            </a:r>
            <a:endParaRPr lang="en-US" dirty="0"/>
          </a:p>
        </p:txBody>
      </p:sp>
      <p:sp>
        <p:nvSpPr>
          <p:cNvPr id="9" name="Content Placeholder 8"/>
          <p:cNvSpPr>
            <a:spLocks noGrp="1"/>
          </p:cNvSpPr>
          <p:nvPr>
            <p:ph idx="1"/>
          </p:nvPr>
        </p:nvSpPr>
        <p:spPr>
          <a:xfrm>
            <a:off x="3432174" y="1086690"/>
            <a:ext cx="4622613" cy="5410200"/>
          </a:xfrm>
        </p:spPr>
        <p:txBody>
          <a:bodyPr>
            <a:normAutofit/>
          </a:bodyPr>
          <a:lstStyle/>
          <a:p>
            <a:r>
              <a:rPr lang="en-US" sz="2400" i="1" dirty="0" smtClean="0"/>
              <a:t>Spiritism helps us understand the importance of the relationship between body and soul, and tells us that they are both necessary for each other and must be cared for. </a:t>
            </a:r>
          </a:p>
          <a:p>
            <a:r>
              <a:rPr lang="en-US" sz="2400" i="1" dirty="0" smtClean="0"/>
              <a:t>We should love our soul but care also for our body, the soul’s instrument.</a:t>
            </a:r>
          </a:p>
          <a:p>
            <a:r>
              <a:rPr lang="en-US" sz="2400" i="1" dirty="0" smtClean="0"/>
              <a:t>Being heedless of the needs that are indicated by nature itself means to be heedless of the law of God</a:t>
            </a:r>
            <a:r>
              <a:rPr lang="en-US" sz="2400" dirty="0" smtClean="0"/>
              <a:t>. </a:t>
            </a:r>
          </a:p>
        </p:txBody>
      </p:sp>
      <p:pic>
        <p:nvPicPr>
          <p:cNvPr id="4" name="Picture 9" descr="energy"/>
          <p:cNvPicPr>
            <a:picLocks noChangeAspect="1" noChangeArrowheads="1"/>
          </p:cNvPicPr>
          <p:nvPr/>
        </p:nvPicPr>
        <p:blipFill>
          <a:blip r:embed="rId2"/>
          <a:srcRect/>
          <a:stretch>
            <a:fillRect/>
          </a:stretch>
        </p:blipFill>
        <p:spPr bwMode="auto">
          <a:xfrm>
            <a:off x="498474" y="1086689"/>
            <a:ext cx="2933700" cy="541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b="1" dirty="0" smtClean="0"/>
              <a:t>Frugality  </a:t>
            </a:r>
            <a:endParaRPr lang="en-US" sz="3600" b="1" dirty="0"/>
          </a:p>
        </p:txBody>
      </p:sp>
      <p:sp>
        <p:nvSpPr>
          <p:cNvPr id="23" name="Subtitle 22"/>
          <p:cNvSpPr>
            <a:spLocks noGrp="1"/>
          </p:cNvSpPr>
          <p:nvPr>
            <p:ph type="subTitle" idx="1"/>
          </p:nvPr>
        </p:nvSpPr>
        <p:spPr>
          <a:xfrm>
            <a:off x="149417" y="5366860"/>
            <a:ext cx="8689783" cy="1491140"/>
          </a:xfrm>
        </p:spPr>
        <p:txBody>
          <a:bodyPr>
            <a:noAutofit/>
          </a:bodyPr>
          <a:lstStyle/>
          <a:p>
            <a:pPr lvl="0"/>
            <a:r>
              <a:rPr lang="en-US" sz="2400" dirty="0" smtClean="0"/>
              <a:t>Being frugal is to strive to Live Within Your Means. Don't squander your money on fun and frolicking, and don't waste the resources God gave us. </a:t>
            </a:r>
            <a:endParaRPr lang="en-US" sz="2800" dirty="0"/>
          </a:p>
        </p:txBody>
      </p:sp>
      <p:sp>
        <p:nvSpPr>
          <p:cNvPr id="6" name="Content Placeholder 5"/>
          <p:cNvSpPr>
            <a:spLocks noGrp="1"/>
          </p:cNvSpPr>
          <p:nvPr>
            <p:ph type="body" sz="half" idx="4294967295"/>
          </p:nvPr>
        </p:nvSpPr>
        <p:spPr>
          <a:xfrm>
            <a:off x="243388" y="3197225"/>
            <a:ext cx="4482506" cy="1085850"/>
          </a:xfrm>
        </p:spPr>
        <p:txBody>
          <a:bodyPr>
            <a:noAutofit/>
          </a:bodyPr>
          <a:lstStyle/>
          <a:p>
            <a:pPr lvl="0" algn="l"/>
            <a:r>
              <a:rPr lang="en-US" sz="2400" dirty="0" smtClean="0">
                <a:solidFill>
                  <a:schemeClr val="bg1"/>
                </a:solidFill>
              </a:rPr>
              <a:t>Frugality: Make no expense but to do good to others or yourself; i.e., waste nothing. </a:t>
            </a:r>
            <a:r>
              <a:rPr lang="en-US" sz="1800" b="1" dirty="0" smtClean="0"/>
              <a:t>  </a:t>
            </a:r>
            <a:endParaRPr lang="en-US" sz="1800" dirty="0"/>
          </a:p>
        </p:txBody>
      </p:sp>
      <p:pic>
        <p:nvPicPr>
          <p:cNvPr id="25" name="Picture 24" descr="5111nlb0atL.jpg"/>
          <p:cNvPicPr>
            <a:picLocks noChangeAspect="1"/>
          </p:cNvPicPr>
          <p:nvPr/>
        </p:nvPicPr>
        <p:blipFill>
          <a:blip r:embed="rId2"/>
          <a:stretch>
            <a:fillRect/>
          </a:stretch>
        </p:blipFill>
        <p:spPr>
          <a:xfrm>
            <a:off x="1258762" y="346645"/>
            <a:ext cx="2775842" cy="2774195"/>
          </a:xfrm>
          <a:prstGeom prst="rect">
            <a:avLst/>
          </a:prstGeom>
        </p:spPr>
      </p:pic>
      <p:pic>
        <p:nvPicPr>
          <p:cNvPr id="11" name="Picture 10" descr="th_dollar_md_clr-1.gif"/>
          <p:cNvPicPr>
            <a:picLocks noChangeAspect="1"/>
          </p:cNvPicPr>
          <p:nvPr/>
        </p:nvPicPr>
        <p:blipFill>
          <a:blip r:embed="rId3"/>
          <a:stretch>
            <a:fillRect/>
          </a:stretch>
        </p:blipFill>
        <p:spPr>
          <a:xfrm>
            <a:off x="7273925" y="346645"/>
            <a:ext cx="1245042" cy="1676018"/>
          </a:xfrm>
          <a:prstGeom prst="rect">
            <a:avLst/>
          </a:prstGeom>
        </p:spPr>
      </p:pic>
      <p:pic>
        <p:nvPicPr>
          <p:cNvPr id="12" name="Picture 11" descr="th_150px-2005-Penny-Uncirculated-Obver.png"/>
          <p:cNvPicPr>
            <a:picLocks noChangeAspect="1"/>
          </p:cNvPicPr>
          <p:nvPr/>
        </p:nvPicPr>
        <p:blipFill>
          <a:blip r:embed="rId4"/>
          <a:stretch>
            <a:fillRect/>
          </a:stretch>
        </p:blipFill>
        <p:spPr>
          <a:xfrm>
            <a:off x="4960579" y="2777160"/>
            <a:ext cx="1296363" cy="1339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6"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4800600" y="4475244"/>
            <a:ext cx="4038600" cy="933450"/>
          </a:xfrm>
        </p:spPr>
        <p:txBody>
          <a:bodyPr>
            <a:normAutofit/>
          </a:bodyPr>
          <a:lstStyle/>
          <a:p>
            <a:r>
              <a:rPr lang="en-US" sz="3600" b="1" dirty="0" smtClean="0"/>
              <a:t>Temperance</a:t>
            </a:r>
            <a:r>
              <a:rPr lang="en-US" sz="3600" b="1" dirty="0"/>
              <a:t> </a:t>
            </a:r>
            <a:endParaRPr lang="en-US" sz="3600" dirty="0"/>
          </a:p>
        </p:txBody>
      </p:sp>
      <p:sp>
        <p:nvSpPr>
          <p:cNvPr id="23" name="Subtitle 22"/>
          <p:cNvSpPr>
            <a:spLocks noGrp="1"/>
          </p:cNvSpPr>
          <p:nvPr>
            <p:ph type="subTitle" idx="1"/>
          </p:nvPr>
        </p:nvSpPr>
        <p:spPr>
          <a:xfrm>
            <a:off x="236576" y="5034417"/>
            <a:ext cx="8602623" cy="1823583"/>
          </a:xfrm>
        </p:spPr>
        <p:txBody>
          <a:bodyPr>
            <a:noAutofit/>
          </a:bodyPr>
          <a:lstStyle/>
          <a:p>
            <a:pPr lvl="0"/>
            <a:r>
              <a:rPr lang="en-US" sz="2400" dirty="0" smtClean="0"/>
              <a:t>Being temperate is avoiding the extremes. Don't drink or eat to excess, or indulge in anything beyond what is healthy. Its also compromises and finding the middle ground. It’s Self-Restraint. </a:t>
            </a:r>
            <a:endParaRPr lang="en-US" sz="1600" dirty="0"/>
          </a:p>
        </p:txBody>
      </p:sp>
      <p:pic>
        <p:nvPicPr>
          <p:cNvPr id="8" name="Content Placeholder 7" descr="th_draft_lens2355185module13235932phot.jpg"/>
          <p:cNvPicPr>
            <a:picLocks noGrp="1" noChangeAspect="1"/>
          </p:cNvPicPr>
          <p:nvPr>
            <p:ph type="pic" sz="quarter" idx="4294967295"/>
          </p:nvPr>
        </p:nvPicPr>
        <p:blipFill>
          <a:blip r:embed="rId2"/>
          <a:srcRect t="-16049" b="-16049"/>
          <a:stretch>
            <a:fillRect/>
          </a:stretch>
        </p:blipFill>
        <p:spPr>
          <a:xfrm>
            <a:off x="6914995" y="228600"/>
            <a:ext cx="1850791" cy="2038350"/>
          </a:xfrm>
        </p:spPr>
      </p:pic>
      <p:sp>
        <p:nvSpPr>
          <p:cNvPr id="6" name="Content Placeholder 5"/>
          <p:cNvSpPr>
            <a:spLocks noGrp="1"/>
          </p:cNvSpPr>
          <p:nvPr>
            <p:ph type="body" sz="half" idx="4294967295"/>
          </p:nvPr>
        </p:nvSpPr>
        <p:spPr>
          <a:xfrm>
            <a:off x="236576" y="3197225"/>
            <a:ext cx="4270832" cy="1085850"/>
          </a:xfrm>
        </p:spPr>
        <p:txBody>
          <a:bodyPr>
            <a:noAutofit/>
          </a:bodyPr>
          <a:lstStyle/>
          <a:p>
            <a:pPr algn="l"/>
            <a:r>
              <a:rPr lang="en-US" sz="2400" b="1" dirty="0">
                <a:solidFill>
                  <a:srgbClr val="FFFFFF"/>
                </a:solidFill>
              </a:rPr>
              <a:t>Temperance: Eat not to dullness; drink not to elevation.</a:t>
            </a:r>
            <a:r>
              <a:rPr lang="en-US" sz="1800" b="1" dirty="0"/>
              <a:t> </a:t>
            </a:r>
            <a:r>
              <a:rPr lang="en-US" sz="1800" b="1" dirty="0" smtClean="0"/>
              <a:t> </a:t>
            </a:r>
            <a:endParaRPr lang="en-US" sz="1800" dirty="0"/>
          </a:p>
        </p:txBody>
      </p:sp>
      <p:pic>
        <p:nvPicPr>
          <p:cNvPr id="9" name="Picture 8" descr="th_dinner4two_lg_clr.gif"/>
          <p:cNvPicPr>
            <a:picLocks noChangeAspect="1"/>
          </p:cNvPicPr>
          <p:nvPr/>
        </p:nvPicPr>
        <p:blipFill>
          <a:blip r:embed="rId3"/>
          <a:stretch>
            <a:fillRect/>
          </a:stretch>
        </p:blipFill>
        <p:spPr>
          <a:xfrm>
            <a:off x="6827838" y="2377440"/>
            <a:ext cx="2032000" cy="1905000"/>
          </a:xfrm>
          <a:prstGeom prst="rect">
            <a:avLst/>
          </a:prstGeom>
        </p:spPr>
      </p:pic>
      <p:pic>
        <p:nvPicPr>
          <p:cNvPr id="25" name="Picture 24" descr="5111nlb0atL.jpg"/>
          <p:cNvPicPr>
            <a:picLocks noChangeAspect="1"/>
          </p:cNvPicPr>
          <p:nvPr/>
        </p:nvPicPr>
        <p:blipFill>
          <a:blip r:embed="rId4"/>
          <a:stretch>
            <a:fillRect/>
          </a:stretch>
        </p:blipFill>
        <p:spPr>
          <a:xfrm>
            <a:off x="1258762" y="346645"/>
            <a:ext cx="2775842" cy="2774195"/>
          </a:xfrm>
          <a:prstGeom prst="rect">
            <a:avLst/>
          </a:prstGeom>
        </p:spPr>
      </p:pic>
      <p:pic>
        <p:nvPicPr>
          <p:cNvPr id="10" name="Picture 9" descr="scales.jpg"/>
          <p:cNvPicPr>
            <a:picLocks noChangeAspect="1"/>
          </p:cNvPicPr>
          <p:nvPr/>
        </p:nvPicPr>
        <p:blipFill>
          <a:blip r:embed="rId5"/>
          <a:stretch>
            <a:fillRect/>
          </a:stretch>
        </p:blipFill>
        <p:spPr>
          <a:xfrm>
            <a:off x="4800600" y="2544942"/>
            <a:ext cx="1738018" cy="1737498"/>
          </a:xfrm>
          <a:prstGeom prst="rect">
            <a:avLst/>
          </a:prstGeom>
        </p:spPr>
      </p:pic>
      <p:pic>
        <p:nvPicPr>
          <p:cNvPr id="11" name="Picture 10" descr="imagesku6.jpg"/>
          <p:cNvPicPr>
            <a:picLocks noChangeAspect="1"/>
          </p:cNvPicPr>
          <p:nvPr/>
        </p:nvPicPr>
        <p:blipFill>
          <a:blip r:embed="rId6"/>
          <a:stretch>
            <a:fillRect/>
          </a:stretch>
        </p:blipFill>
        <p:spPr>
          <a:xfrm>
            <a:off x="4800600" y="346644"/>
            <a:ext cx="1512261" cy="1863949"/>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6"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3678415" y="11187"/>
            <a:ext cx="5465585" cy="6677560"/>
          </a:xfrm>
        </p:spPr>
        <p:txBody>
          <a:bodyPr>
            <a:noAutofit/>
          </a:bodyPr>
          <a:lstStyle/>
          <a:p>
            <a:r>
              <a:rPr lang="en-US" sz="2400" dirty="0" smtClean="0"/>
              <a:t>Righteousness is an important theological concept in Judaism and Christianity. </a:t>
            </a:r>
          </a:p>
          <a:p>
            <a:r>
              <a:rPr lang="en-US" sz="2400" dirty="0" smtClean="0"/>
              <a:t>It is an attribute which implies that a person's actions are justified, andcan be interpreted to meanthat the person has been "judged" or "reckoned" as leading a life that is pleasing to God. </a:t>
            </a:r>
            <a:r>
              <a:rPr lang="en-US" dirty="0" smtClean="0"/>
              <a:t>(</a:t>
            </a:r>
            <a:r>
              <a:rPr lang="en-US" dirty="0" err="1" smtClean="0"/>
              <a:t>wikipedia</a:t>
            </a:r>
            <a:r>
              <a:rPr lang="en-US" dirty="0" smtClean="0"/>
              <a:t>)</a:t>
            </a:r>
            <a:endParaRPr lang="en-US" sz="2400" dirty="0" smtClean="0"/>
          </a:p>
          <a:p>
            <a:r>
              <a:rPr lang="en-US" sz="2400" dirty="0" smtClean="0"/>
              <a:t>It also means to be in complete accordance with what is just, honorable, and Godly. </a:t>
            </a:r>
          </a:p>
          <a:p>
            <a:r>
              <a:rPr lang="en-US" sz="2400" dirty="0" smtClean="0"/>
              <a:t>Righteousness is comprised of those things that are upright, virtuous, noble, morally right, and ethical.</a:t>
            </a:r>
          </a:p>
        </p:txBody>
      </p:sp>
      <p:sp>
        <p:nvSpPr>
          <p:cNvPr id="4" name="Text Placeholder 3"/>
          <p:cNvSpPr>
            <a:spLocks noGrp="1"/>
          </p:cNvSpPr>
          <p:nvPr>
            <p:ph type="body" sz="half" idx="2"/>
          </p:nvPr>
        </p:nvSpPr>
        <p:spPr/>
        <p:txBody>
          <a:bodyPr/>
          <a:lstStyle/>
          <a:p>
            <a:endParaRPr lang="en-US"/>
          </a:p>
        </p:txBody>
      </p:sp>
      <p:pic>
        <p:nvPicPr>
          <p:cNvPr id="5" name="Picture 4" descr="images.jpeg"/>
          <p:cNvPicPr>
            <a:picLocks noChangeAspect="1"/>
          </p:cNvPicPr>
          <p:nvPr/>
        </p:nvPicPr>
        <p:blipFill>
          <a:blip r:embed="rId2"/>
          <a:stretch>
            <a:fillRect/>
          </a:stretch>
        </p:blipFill>
        <p:spPr>
          <a:xfrm>
            <a:off x="245457" y="439738"/>
            <a:ext cx="3390900" cy="2400300"/>
          </a:xfrm>
          <a:prstGeom prst="rect">
            <a:avLst/>
          </a:prstGeom>
          <a:effectLst>
            <a:softEdge rad="266700"/>
          </a:effectLst>
        </p:spPr>
      </p:pic>
      <p:pic>
        <p:nvPicPr>
          <p:cNvPr id="6" name="Picture 5" descr="righteousness-without-god-as-the-basis.jpg"/>
          <p:cNvPicPr>
            <a:picLocks noChangeAspect="1"/>
          </p:cNvPicPr>
          <p:nvPr/>
        </p:nvPicPr>
        <p:blipFill>
          <a:blip r:embed="rId3"/>
          <a:stretch>
            <a:fillRect/>
          </a:stretch>
        </p:blipFill>
        <p:spPr>
          <a:xfrm>
            <a:off x="380555" y="3733800"/>
            <a:ext cx="3255802" cy="2801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resenca_de_cristo.jpg"/>
          <p:cNvPicPr>
            <a:picLocks noChangeAspect="1"/>
          </p:cNvPicPr>
          <p:nvPr/>
        </p:nvPicPr>
        <p:blipFill>
          <a:blip r:embed="rId2">
            <a:alphaModFix amt="20000"/>
          </a:blip>
          <a:stretch>
            <a:fillRect/>
          </a:stretch>
        </p:blipFill>
        <p:spPr>
          <a:xfrm>
            <a:off x="498475" y="1867540"/>
            <a:ext cx="7556312" cy="4441570"/>
          </a:xfrm>
          <a:prstGeom prst="rect">
            <a:avLst/>
          </a:prstGeom>
        </p:spPr>
      </p:pic>
      <p:sp>
        <p:nvSpPr>
          <p:cNvPr id="7" name="Title 6"/>
          <p:cNvSpPr>
            <a:spLocks noGrp="1"/>
          </p:cNvSpPr>
          <p:nvPr>
            <p:ph type="title"/>
          </p:nvPr>
        </p:nvSpPr>
        <p:spPr>
          <a:xfrm>
            <a:off x="498474" y="351794"/>
            <a:ext cx="7556313" cy="1116106"/>
          </a:xfrm>
        </p:spPr>
        <p:txBody>
          <a:bodyPr/>
          <a:lstStyle/>
          <a:p>
            <a:r>
              <a:rPr lang="en-US" dirty="0" smtClean="0"/>
              <a:t>Caring for the body and the spirit </a:t>
            </a:r>
            <a:endParaRPr lang="en-US" dirty="0"/>
          </a:p>
        </p:txBody>
      </p:sp>
      <p:sp>
        <p:nvSpPr>
          <p:cNvPr id="9" name="Content Placeholder 8"/>
          <p:cNvSpPr>
            <a:spLocks noGrp="1"/>
          </p:cNvSpPr>
          <p:nvPr>
            <p:ph idx="1"/>
          </p:nvPr>
        </p:nvSpPr>
        <p:spPr>
          <a:xfrm>
            <a:off x="498474" y="1296522"/>
            <a:ext cx="7556313" cy="5012588"/>
          </a:xfrm>
        </p:spPr>
        <p:txBody>
          <a:bodyPr>
            <a:normAutofit fontScale="85000" lnSpcReduction="10000"/>
          </a:bodyPr>
          <a:lstStyle/>
          <a:p>
            <a:r>
              <a:rPr lang="en-US" sz="2353" dirty="0" smtClean="0"/>
              <a:t>Those who desire to possess a clear conscience, a robust mentality and a well-balanced mind need to learn to be </a:t>
            </a:r>
            <a:r>
              <a:rPr lang="en-US" sz="2353" u="sng" dirty="0" smtClean="0"/>
              <a:t>frugal and temperate</a:t>
            </a:r>
            <a:r>
              <a:rPr lang="en-US" sz="2353" dirty="0" smtClean="0"/>
              <a:t>. </a:t>
            </a:r>
          </a:p>
          <a:p>
            <a:r>
              <a:rPr lang="en-US" sz="2353" dirty="0" smtClean="0"/>
              <a:t>One needs to avoid overindulgence in eating, which upsets body and mind. This is also valid for over-drinking, which entails the loss of all dignity and the over-stepping of all bounds; a frequent repetition of either inevitably leads to sickness and infirmity. </a:t>
            </a:r>
          </a:p>
          <a:p>
            <a:r>
              <a:rPr lang="en-US" sz="2353" dirty="0" smtClean="0"/>
              <a:t>We need to grant to the body that which it requires in order to remain a useful servant, and nothing more; this is the wise person’s rule. To curtail the budget of its material needs, to subdue the senses and master the base appetites, is to shake off the yoke of the inferior forces, to prepare the spirit’s emancipation. To have few needs is likewise a form of wealth. </a:t>
            </a:r>
          </a:p>
          <a:p>
            <a:pPr algn="r">
              <a:buNone/>
            </a:pPr>
            <a:r>
              <a:rPr lang="en-US" sz="1647" i="1" dirty="0" smtClean="0"/>
              <a:t>Here and Hereafter</a:t>
            </a:r>
            <a:r>
              <a:rPr lang="en-US" sz="1647" dirty="0" smtClean="0"/>
              <a:t> by Leon Denis </a:t>
            </a:r>
            <a:endParaRPr lang="en-US" sz="164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61410" y="264596"/>
            <a:ext cx="8179967" cy="608571"/>
          </a:xfrm>
        </p:spPr>
        <p:txBody>
          <a:bodyPr>
            <a:noAutofit/>
          </a:bodyPr>
          <a:lstStyle/>
          <a:p>
            <a:pPr algn="ctr"/>
            <a:r>
              <a:rPr lang="en-US" sz="4000" dirty="0" smtClean="0"/>
              <a:t>We are the artisans of our lives</a:t>
            </a:r>
            <a:endParaRPr lang="en-US" sz="4000" dirty="0"/>
          </a:p>
        </p:txBody>
      </p:sp>
      <p:pic>
        <p:nvPicPr>
          <p:cNvPr id="11" name="Picture 10" descr="Contruir o Caminho.jpg"/>
          <p:cNvPicPr>
            <a:picLocks noChangeAspect="1"/>
          </p:cNvPicPr>
          <p:nvPr/>
        </p:nvPicPr>
        <p:blipFill>
          <a:blip r:embed="rId2"/>
          <a:stretch>
            <a:fillRect/>
          </a:stretch>
        </p:blipFill>
        <p:spPr>
          <a:xfrm>
            <a:off x="661410" y="846707"/>
            <a:ext cx="8179967" cy="5608235"/>
          </a:xfrm>
          <a:prstGeom prst="rect">
            <a:avLst/>
          </a:prstGeom>
          <a:effectLst>
            <a:softEdge rad="1524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grpSp>
        <p:nvGrpSpPr>
          <p:cNvPr id="6" name="Group 5"/>
          <p:cNvGrpSpPr/>
          <p:nvPr/>
        </p:nvGrpSpPr>
        <p:grpSpPr>
          <a:xfrm>
            <a:off x="641244" y="238922"/>
            <a:ext cx="8185278" cy="6347047"/>
            <a:chOff x="641244" y="238922"/>
            <a:chExt cx="8185278" cy="6347047"/>
          </a:xfrm>
        </p:grpSpPr>
        <p:pic>
          <p:nvPicPr>
            <p:cNvPr id="4" name="Picture 3" descr="Matthew5_6HungerAndThirst.jpg"/>
            <p:cNvPicPr>
              <a:picLocks noChangeAspect="1"/>
            </p:cNvPicPr>
            <p:nvPr/>
          </p:nvPicPr>
          <p:blipFill>
            <a:blip r:embed="rId2"/>
            <a:stretch>
              <a:fillRect/>
            </a:stretch>
          </p:blipFill>
          <p:spPr>
            <a:xfrm>
              <a:off x="641244" y="238922"/>
              <a:ext cx="8185278" cy="6347047"/>
            </a:xfrm>
            <a:prstGeom prst="rect">
              <a:avLst/>
            </a:prstGeom>
          </p:spPr>
        </p:pic>
        <p:sp>
          <p:nvSpPr>
            <p:cNvPr id="5" name="Rectangle 4"/>
            <p:cNvSpPr/>
            <p:nvPr/>
          </p:nvSpPr>
          <p:spPr>
            <a:xfrm>
              <a:off x="3925602" y="6278192"/>
              <a:ext cx="1540043" cy="307777"/>
            </a:xfrm>
            <a:prstGeom prst="rect">
              <a:avLst/>
            </a:prstGeom>
          </p:spPr>
          <p:txBody>
            <a:bodyPr wrap="none">
              <a:spAutoFit/>
            </a:bodyPr>
            <a:lstStyle/>
            <a:p>
              <a:r>
                <a:rPr lang="en-US" sz="1400" dirty="0" smtClean="0"/>
                <a:t>Randall Bowman</a:t>
              </a:r>
              <a:endParaRPr lang="en-US" sz="1400" dirty="0"/>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lgpp31157+balance-is-the-key-to-life-balancing-elephant-poster.jpg"/>
          <p:cNvPicPr>
            <a:picLocks noChangeAspect="1"/>
          </p:cNvPicPr>
          <p:nvPr/>
        </p:nvPicPr>
        <p:blipFill>
          <a:blip r:embed="rId2"/>
          <a:stretch>
            <a:fillRect/>
          </a:stretch>
        </p:blipFill>
        <p:spPr>
          <a:xfrm>
            <a:off x="727863" y="423353"/>
            <a:ext cx="8078190" cy="5913721"/>
          </a:xfrm>
          <a:prstGeom prst="rect">
            <a:avLst/>
          </a:prstGeom>
          <a:effectLst>
            <a:softEdge rad="2159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urpleButterfly.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nip Same Side Corner Rectangle 6"/>
          <p:cNvSpPr/>
          <p:nvPr/>
        </p:nvSpPr>
        <p:spPr>
          <a:xfrm>
            <a:off x="0" y="5866560"/>
            <a:ext cx="9144000" cy="991440"/>
          </a:xfrm>
          <a:prstGeom prst="snip2SameRect">
            <a:avLst/>
          </a:prstGeom>
          <a:gradFill>
            <a:gsLst>
              <a:gs pos="0">
                <a:schemeClr val="accent1">
                  <a:tint val="100000"/>
                  <a:shade val="100000"/>
                  <a:satMod val="130000"/>
                </a:schemeClr>
              </a:gs>
              <a:gs pos="62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5257800"/>
            <a:ext cx="3420360" cy="586800"/>
          </a:xfrm>
        </p:spPr>
        <p:txBody>
          <a:bodyPr>
            <a:normAutofit/>
          </a:bodyPr>
          <a:lstStyle/>
          <a:p>
            <a:r>
              <a:rPr lang="en-US" sz="1800" dirty="0" smtClean="0">
                <a:solidFill>
                  <a:schemeClr val="bg2">
                    <a:lumMod val="50000"/>
                  </a:schemeClr>
                </a:solidFill>
              </a:rPr>
              <a:t>United States Spiritist Council</a:t>
            </a:r>
            <a:endParaRPr lang="en-US" sz="1800" dirty="0">
              <a:solidFill>
                <a:schemeClr val="bg2">
                  <a:lumMod val="50000"/>
                </a:schemeClr>
              </a:solidFill>
            </a:endParaRPr>
          </a:p>
        </p:txBody>
      </p:sp>
      <p:pic>
        <p:nvPicPr>
          <p:cNvPr id="6" name="Picture 5" descr="Spiritism_for_everyone_header02.jpg.png"/>
          <p:cNvPicPr>
            <a:picLocks noChangeAspect="1"/>
          </p:cNvPicPr>
          <p:nvPr/>
        </p:nvPicPr>
        <p:blipFill>
          <a:blip r:embed="rId2"/>
          <a:stretch>
            <a:fillRect/>
          </a:stretch>
        </p:blipFill>
        <p:spPr>
          <a:xfrm>
            <a:off x="0" y="77760"/>
            <a:ext cx="9144000" cy="3007895"/>
          </a:xfrm>
          <a:prstGeom prst="rect">
            <a:avLst/>
          </a:prstGeom>
        </p:spPr>
      </p:pic>
      <p:sp>
        <p:nvSpPr>
          <p:cNvPr id="8" name="Title 1"/>
          <p:cNvSpPr txBox="1">
            <a:spLocks/>
          </p:cNvSpPr>
          <p:nvPr/>
        </p:nvSpPr>
        <p:spPr>
          <a:xfrm>
            <a:off x="4328471" y="3897624"/>
            <a:ext cx="4035072" cy="11430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Visit our website for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more information</a:t>
            </a:r>
            <a:r>
              <a:rPr lang="en-US" sz="2800" dirty="0" smtClean="0">
                <a:solidFill>
                  <a:schemeClr val="tx1">
                    <a:lumMod val="65000"/>
                    <a:lumOff val="35000"/>
                  </a:schemeClr>
                </a:solidFill>
                <a:latin typeface="+mj-lt"/>
                <a:ea typeface="+mj-ea"/>
                <a:cs typeface="+mj-cs"/>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hlinkClick r:id="rId3"/>
              </a:rPr>
              <a:t>www.spiritist.us</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endPar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pic>
        <p:nvPicPr>
          <p:cNvPr id="9" name="Picture 8" descr="Webex_SE.png"/>
          <p:cNvPicPr>
            <a:picLocks noChangeAspect="1"/>
          </p:cNvPicPr>
          <p:nvPr/>
        </p:nvPicPr>
        <p:blipFill>
          <a:blip r:embed="rId4"/>
          <a:stretch>
            <a:fillRect/>
          </a:stretch>
        </p:blipFill>
        <p:spPr>
          <a:xfrm>
            <a:off x="465840" y="3309120"/>
            <a:ext cx="3228761" cy="2436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76879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dirty="0" smtClean="0"/>
              <a:t>Righteousness </a:t>
            </a:r>
            <a:endParaRPr lang="en-US" sz="3600" dirty="0"/>
          </a:p>
        </p:txBody>
      </p:sp>
      <p:sp>
        <p:nvSpPr>
          <p:cNvPr id="6" name="Subtitle 5"/>
          <p:cNvSpPr>
            <a:spLocks noGrp="1"/>
          </p:cNvSpPr>
          <p:nvPr>
            <p:ph type="subTitle" idx="1"/>
          </p:nvPr>
        </p:nvSpPr>
        <p:spPr>
          <a:xfrm>
            <a:off x="259453" y="5370721"/>
            <a:ext cx="8579747" cy="1295401"/>
          </a:xfrm>
        </p:spPr>
        <p:txBody>
          <a:bodyPr>
            <a:noAutofit/>
          </a:bodyPr>
          <a:lstStyle/>
          <a:p>
            <a:pPr algn="r"/>
            <a:r>
              <a:rPr lang="en-US" sz="3200" dirty="0" smtClean="0"/>
              <a:t>All men's souls are immortal, but the souls of the righteous are immortal and divine. </a:t>
            </a:r>
          </a:p>
          <a:p>
            <a:pPr algn="r"/>
            <a:r>
              <a:rPr lang="en-US" sz="1800" dirty="0" smtClean="0"/>
              <a:t>Socrates</a:t>
            </a:r>
            <a:endParaRPr lang="en-US" sz="1800" dirty="0"/>
          </a:p>
        </p:txBody>
      </p:sp>
      <p:sp>
        <p:nvSpPr>
          <p:cNvPr id="9" name="Picture Placeholder 8"/>
          <p:cNvSpPr>
            <a:spLocks noGrp="1"/>
          </p:cNvSpPr>
          <p:nvPr>
            <p:ph type="pic" sz="quarter" idx="13"/>
          </p:nvPr>
        </p:nvSpPr>
        <p:spPr/>
      </p:sp>
      <p:sp>
        <p:nvSpPr>
          <p:cNvPr id="7" name="Text Placeholder 6"/>
          <p:cNvSpPr>
            <a:spLocks noGrp="1"/>
          </p:cNvSpPr>
          <p:nvPr>
            <p:ph type="body" sz="half" idx="2"/>
          </p:nvPr>
        </p:nvSpPr>
        <p:spPr/>
        <p:txBody>
          <a:bodyPr/>
          <a:lstStyle/>
          <a:p>
            <a:r>
              <a:rPr lang="en-US" dirty="0" smtClean="0"/>
              <a:t>Bible</a:t>
            </a:r>
          </a:p>
          <a:p>
            <a:r>
              <a:rPr lang="en-US" dirty="0" smtClean="0"/>
              <a:t>Quotations</a:t>
            </a:r>
            <a:endParaRPr lang="en-US" dirty="0"/>
          </a:p>
        </p:txBody>
      </p:sp>
      <p:sp>
        <p:nvSpPr>
          <p:cNvPr id="10" name="TextBox 9"/>
          <p:cNvSpPr txBox="1"/>
          <p:nvPr/>
        </p:nvSpPr>
        <p:spPr>
          <a:xfrm>
            <a:off x="6736408" y="201290"/>
            <a:ext cx="2157413" cy="2062103"/>
          </a:xfrm>
          <a:prstGeom prst="rect">
            <a:avLst/>
          </a:prstGeom>
          <a:noFill/>
        </p:spPr>
        <p:txBody>
          <a:bodyPr wrap="square" rtlCol="0">
            <a:spAutoFit/>
          </a:bodyPr>
          <a:lstStyle/>
          <a:p>
            <a:pPr lvl="0" algn="ctr"/>
            <a:r>
              <a:rPr lang="en-US" sz="2000" dirty="0" smtClean="0">
                <a:solidFill>
                  <a:srgbClr val="FFFFFF"/>
                </a:solidFill>
              </a:rPr>
              <a:t>He who pursues righteousness and love finds life, prosperity and honor</a:t>
            </a:r>
            <a:r>
              <a:rPr lang="en-US" dirty="0" smtClean="0">
                <a:solidFill>
                  <a:srgbClr val="FFFFFF"/>
                </a:solidFill>
              </a:rPr>
              <a:t>.</a:t>
            </a:r>
          </a:p>
          <a:p>
            <a:pPr lvl="0" algn="ctr"/>
            <a:endParaRPr lang="en-US" sz="1400" dirty="0" smtClean="0">
              <a:solidFill>
                <a:srgbClr val="FFFFFF"/>
              </a:solidFill>
            </a:endParaRPr>
          </a:p>
          <a:p>
            <a:pPr lvl="0" algn="ctr"/>
            <a:r>
              <a:rPr lang="en-US" sz="1400" dirty="0" smtClean="0">
                <a:solidFill>
                  <a:srgbClr val="FFFFFF"/>
                </a:solidFill>
              </a:rPr>
              <a:t>(Proverbs 21:21)</a:t>
            </a:r>
          </a:p>
        </p:txBody>
      </p:sp>
      <p:sp>
        <p:nvSpPr>
          <p:cNvPr id="11" name="TextBox 10"/>
          <p:cNvSpPr txBox="1"/>
          <p:nvPr/>
        </p:nvSpPr>
        <p:spPr>
          <a:xfrm>
            <a:off x="4610732" y="2336475"/>
            <a:ext cx="2125676" cy="2062103"/>
          </a:xfrm>
          <a:prstGeom prst="rect">
            <a:avLst/>
          </a:prstGeom>
          <a:noFill/>
        </p:spPr>
        <p:txBody>
          <a:bodyPr wrap="square" rtlCol="0">
            <a:spAutoFit/>
          </a:bodyPr>
          <a:lstStyle/>
          <a:p>
            <a:pPr lvl="0"/>
            <a:r>
              <a:rPr lang="en-US" dirty="0" smtClean="0">
                <a:solidFill>
                  <a:srgbClr val="FFFFFF"/>
                </a:solidFill>
              </a:rPr>
              <a:t>For the Lord is righteous; He loves righteousness; And the upright will behold His face"</a:t>
            </a:r>
            <a:r>
              <a:rPr lang="en-US" sz="2000" dirty="0" smtClean="0">
                <a:solidFill>
                  <a:srgbClr val="FFFFFF"/>
                </a:solidFill>
              </a:rPr>
              <a:t>. </a:t>
            </a:r>
            <a:r>
              <a:rPr lang="en-US" sz="1600" dirty="0" smtClean="0">
                <a:solidFill>
                  <a:srgbClr val="FFFFFF"/>
                </a:solidFill>
              </a:rPr>
              <a:t>(Psalms 11:7)</a:t>
            </a:r>
          </a:p>
        </p:txBody>
      </p:sp>
      <p:pic>
        <p:nvPicPr>
          <p:cNvPr id="12" name="Picture Placeholder 11" descr="Unknown.jpeg"/>
          <p:cNvPicPr>
            <a:picLocks noGrp="1" noChangeAspect="1"/>
          </p:cNvPicPr>
          <p:nvPr>
            <p:ph type="pic" sz="quarter" idx="12"/>
          </p:nvPr>
        </p:nvPicPr>
        <p:blipFill>
          <a:blip r:embed="rId2"/>
          <a:srcRect l="-26115" r="-26115"/>
          <a:stretch>
            <a:fillRect/>
          </a:stretch>
        </p:blipFill>
        <p:spPr>
          <a:xfrm>
            <a:off x="4164899" y="228600"/>
            <a:ext cx="3017844" cy="2039112"/>
          </a:xfrm>
          <a:prstGeom prst="rect">
            <a:avLst/>
          </a:prstGeom>
        </p:spPr>
      </p:pic>
      <p:pic>
        <p:nvPicPr>
          <p:cNvPr id="13" name="Picture 12" descr="images.jpeg"/>
          <p:cNvPicPr>
            <a:picLocks noChangeAspect="1"/>
          </p:cNvPicPr>
          <p:nvPr/>
        </p:nvPicPr>
        <p:blipFill>
          <a:blip r:embed="rId3"/>
          <a:stretch>
            <a:fillRect/>
          </a:stretch>
        </p:blipFill>
        <p:spPr>
          <a:xfrm>
            <a:off x="6802438" y="2336475"/>
            <a:ext cx="2057400" cy="2112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P spid="11"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tthew5_6.jpg"/>
          <p:cNvPicPr>
            <a:picLocks noChangeAspect="1"/>
          </p:cNvPicPr>
          <p:nvPr/>
        </p:nvPicPr>
        <p:blipFill>
          <a:blip r:embed="rId2"/>
          <a:stretch>
            <a:fillRect/>
          </a:stretch>
        </p:blipFill>
        <p:spPr>
          <a:xfrm>
            <a:off x="0" y="0"/>
            <a:ext cx="9144000" cy="68409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8329939" cy="833718"/>
          </a:xfrm>
        </p:spPr>
        <p:txBody>
          <a:bodyPr>
            <a:normAutofit fontScale="90000"/>
          </a:bodyPr>
          <a:lstStyle/>
          <a:p>
            <a:r>
              <a:rPr lang="en-US" dirty="0" smtClean="0"/>
              <a:t>The idea of hunger and thirst speaks of a deep longing and strong desire that aches desperately to be satisfied. </a:t>
            </a:r>
            <a:endParaRPr lang="en-US" dirty="0"/>
          </a:p>
        </p:txBody>
      </p:sp>
      <p:sp>
        <p:nvSpPr>
          <p:cNvPr id="4" name="Text Placeholder 3"/>
          <p:cNvSpPr>
            <a:spLocks noGrp="1"/>
          </p:cNvSpPr>
          <p:nvPr>
            <p:ph type="body" sz="half" idx="2"/>
          </p:nvPr>
        </p:nvSpPr>
        <p:spPr>
          <a:xfrm>
            <a:off x="506505" y="5257799"/>
            <a:ext cx="8329939" cy="1277725"/>
          </a:xfrm>
        </p:spPr>
        <p:txBody>
          <a:bodyPr>
            <a:noAutofit/>
          </a:bodyPr>
          <a:lstStyle/>
          <a:p>
            <a:r>
              <a:rPr lang="en-US" sz="2000" dirty="0" smtClean="0"/>
              <a:t>There are no words that would serve better than hunger and thirst to express this strong desire to obtain the righteousness that we ought to feel. No needs are so keen; none so imperiously demand supply, as these. </a:t>
            </a:r>
          </a:p>
          <a:p>
            <a:endParaRPr lang="en-US" sz="2000" dirty="0" smtClean="0"/>
          </a:p>
        </p:txBody>
      </p:sp>
      <p:pic>
        <p:nvPicPr>
          <p:cNvPr id="5" name="Picture Placeholder 4" descr="prints_008_small.jpg"/>
          <p:cNvPicPr>
            <a:picLocks noGrp="1" noChangeAspect="1"/>
          </p:cNvPicPr>
          <p:nvPr>
            <p:ph type="pic" idx="1"/>
          </p:nvPr>
        </p:nvPicPr>
        <p:blipFill>
          <a:blip r:embed="rId2"/>
          <a:srcRect l="-10704" r="-10704"/>
          <a:stretch>
            <a:fillRect/>
          </a:stretch>
        </p:blipFill>
        <p:spPr>
          <a:prstGeom prst="ellipse">
            <a:avLst/>
          </a:prstGeom>
          <a:ln>
            <a:noFill/>
          </a:ln>
          <a:effectLst>
            <a:softEdge rad="112500"/>
          </a:effectLst>
        </p:spPr>
      </p:pic>
      <p:sp>
        <p:nvSpPr>
          <p:cNvPr id="6" name="Rectangle 5"/>
          <p:cNvSpPr/>
          <p:nvPr/>
        </p:nvSpPr>
        <p:spPr>
          <a:xfrm>
            <a:off x="4208773" y="228600"/>
            <a:ext cx="1804901" cy="338554"/>
          </a:xfrm>
          <a:prstGeom prst="rect">
            <a:avLst/>
          </a:prstGeom>
        </p:spPr>
        <p:txBody>
          <a:bodyPr wrap="none">
            <a:spAutoFit/>
          </a:bodyPr>
          <a:lstStyle/>
          <a:p>
            <a:r>
              <a:rPr lang="en-US" sz="1600" b="1" dirty="0"/>
              <a:t>Stephanie Miles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2543649" y="304286"/>
            <a:ext cx="4154013" cy="2129997"/>
          </a:xfrm>
        </p:spPr>
        <p:txBody>
          <a:bodyPr>
            <a:noAutofit/>
          </a:bodyPr>
          <a:lstStyle/>
          <a:p>
            <a:r>
              <a:rPr lang="en-US" sz="2400" dirty="0" smtClean="0"/>
              <a:t>In using the imagery of hunger and thirst,Jesus communicates howimportant righteousness is to our lives. </a:t>
            </a:r>
            <a:endParaRPr lang="en-US" sz="2400" dirty="0"/>
          </a:p>
        </p:txBody>
      </p:sp>
      <p:pic>
        <p:nvPicPr>
          <p:cNvPr id="12" name="Picture 11" descr="je27.gif"/>
          <p:cNvPicPr>
            <a:picLocks noChangeAspect="1"/>
          </p:cNvPicPr>
          <p:nvPr/>
        </p:nvPicPr>
        <p:blipFill>
          <a:blip r:embed="rId2"/>
          <a:stretch>
            <a:fillRect/>
          </a:stretch>
        </p:blipFill>
        <p:spPr>
          <a:xfrm>
            <a:off x="283305" y="304286"/>
            <a:ext cx="2032000" cy="3441700"/>
          </a:xfrm>
          <a:prstGeom prst="rect">
            <a:avLst/>
          </a:prstGeom>
        </p:spPr>
      </p:pic>
      <p:sp>
        <p:nvSpPr>
          <p:cNvPr id="16" name="Title 12"/>
          <p:cNvSpPr txBox="1">
            <a:spLocks/>
          </p:cNvSpPr>
          <p:nvPr/>
        </p:nvSpPr>
        <p:spPr>
          <a:xfrm>
            <a:off x="506505" y="4498141"/>
            <a:ext cx="8343167" cy="1249168"/>
          </a:xfrm>
          <a:prstGeom prst="rect">
            <a:avLst/>
          </a:prstGeom>
        </p:spPr>
        <p:txBody>
          <a:bodyPr vert="horz" lIns="91440" tIns="45720" rIns="91440" bIns="45720" rtlCol="0" anchor="b" anchorCtr="0">
            <a:noAutofit/>
          </a:bodyPr>
          <a:lstStyle/>
          <a:p>
            <a:pPr lvl="0" defTabSz="914400">
              <a:spcBef>
                <a:spcPct val="0"/>
              </a:spcBef>
            </a:pPr>
            <a:r>
              <a:rPr lang="en-US" sz="2400" dirty="0" smtClean="0">
                <a:solidFill>
                  <a:schemeClr val="accent1"/>
                </a:solidFill>
                <a:latin typeface="+mj-lt"/>
                <a:ea typeface="+mj-ea"/>
                <a:cs typeface="+mj-cs"/>
              </a:rPr>
              <a:t>Jesus extends his blessing to those who desire righteousness as a profoundly urgent priority in their lives, recognizing its vital importance. </a:t>
            </a:r>
            <a:endParaRPr lang="en-US" sz="2400" dirty="0">
              <a:solidFill>
                <a:schemeClr val="accent1"/>
              </a:solidFill>
              <a:latin typeface="+mj-lt"/>
              <a:ea typeface="+mj-ea"/>
              <a:cs typeface="+mj-cs"/>
            </a:endParaRPr>
          </a:p>
        </p:txBody>
      </p:sp>
      <p:pic>
        <p:nvPicPr>
          <p:cNvPr id="17" name="Picture 16" descr="images.jpeg"/>
          <p:cNvPicPr>
            <a:picLocks noChangeAspect="1"/>
          </p:cNvPicPr>
          <p:nvPr/>
        </p:nvPicPr>
        <p:blipFill>
          <a:blip r:embed="rId3"/>
          <a:stretch>
            <a:fillRect/>
          </a:stretch>
        </p:blipFill>
        <p:spPr>
          <a:xfrm>
            <a:off x="6878670" y="304286"/>
            <a:ext cx="1918090" cy="1865810"/>
          </a:xfrm>
          <a:prstGeom prst="rect">
            <a:avLst/>
          </a:prstGeom>
        </p:spPr>
      </p:pic>
      <p:pic>
        <p:nvPicPr>
          <p:cNvPr id="18" name="Picture 17" descr="images.jpeg"/>
          <p:cNvPicPr>
            <a:picLocks noChangeAspect="1"/>
          </p:cNvPicPr>
          <p:nvPr/>
        </p:nvPicPr>
        <p:blipFill>
          <a:blip r:embed="rId4"/>
          <a:stretch>
            <a:fillRect/>
          </a:stretch>
        </p:blipFill>
        <p:spPr>
          <a:xfrm>
            <a:off x="6878670" y="2434283"/>
            <a:ext cx="1918090" cy="1943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righteousness.jpg"/>
          <p:cNvPicPr>
            <a:picLocks noChangeAspect="1"/>
          </p:cNvPicPr>
          <p:nvPr/>
        </p:nvPicPr>
        <p:blipFill>
          <a:blip r:embed="rId2">
            <a:duotone>
              <a:schemeClr val="accent1">
                <a:shade val="45000"/>
                <a:satMod val="135000"/>
              </a:schemeClr>
              <a:prstClr val="white"/>
            </a:duotone>
            <a:alphaModFix amt="20000"/>
          </a:blip>
          <a:stretch>
            <a:fillRect/>
          </a:stretch>
        </p:blipFill>
        <p:spPr>
          <a:xfrm>
            <a:off x="0" y="-1"/>
            <a:ext cx="9144000" cy="6857999"/>
          </a:xfrm>
          <a:prstGeom prst="rect">
            <a:avLst/>
          </a:prstGeom>
        </p:spPr>
      </p:pic>
      <p:sp>
        <p:nvSpPr>
          <p:cNvPr id="5" name="Title 4"/>
          <p:cNvSpPr>
            <a:spLocks noGrp="1"/>
          </p:cNvSpPr>
          <p:nvPr>
            <p:ph type="title"/>
          </p:nvPr>
        </p:nvSpPr>
        <p:spPr/>
        <p:txBody>
          <a:bodyPr/>
          <a:lstStyle/>
          <a:p>
            <a:r>
              <a:rPr lang="en-US" sz="4800" dirty="0" smtClean="0"/>
              <a:t>Righteousness </a:t>
            </a:r>
            <a:endParaRPr lang="en-US" sz="4800" dirty="0"/>
          </a:p>
        </p:txBody>
      </p:sp>
      <p:sp>
        <p:nvSpPr>
          <p:cNvPr id="6" name="Content Placeholder 5"/>
          <p:cNvSpPr>
            <a:spLocks noGrp="1"/>
          </p:cNvSpPr>
          <p:nvPr>
            <p:ph idx="1"/>
          </p:nvPr>
        </p:nvSpPr>
        <p:spPr>
          <a:xfrm>
            <a:off x="220686" y="1412310"/>
            <a:ext cx="8311514" cy="5255512"/>
          </a:xfrm>
        </p:spPr>
        <p:txBody>
          <a:bodyPr>
            <a:noAutofit/>
          </a:bodyPr>
          <a:lstStyle/>
          <a:p>
            <a:r>
              <a:rPr lang="en-US" sz="2400" dirty="0" smtClean="0"/>
              <a:t>Righteousness is as necessary to our spiritual lives as food and water are to our physical lives. </a:t>
            </a:r>
          </a:p>
          <a:p>
            <a:r>
              <a:rPr lang="en-US" sz="2400" dirty="0" smtClean="0"/>
              <a:t>Without food and water, the body suffers and may die.</a:t>
            </a:r>
          </a:p>
          <a:p>
            <a:r>
              <a:rPr lang="en-US" sz="2400" dirty="0" smtClean="0"/>
              <a:t> Without righteousness, the soul feels empty and unhappy. </a:t>
            </a:r>
          </a:p>
          <a:p>
            <a:r>
              <a:rPr lang="en-US" sz="2400" dirty="0" smtClean="0"/>
              <a:t>When the uneasy sensation of hunger takes place in the stomach, we know we must find food or perish. </a:t>
            </a:r>
          </a:p>
          <a:p>
            <a:r>
              <a:rPr lang="en-US" sz="2400" dirty="0" smtClean="0"/>
              <a:t>When the soul is awakened to a sense of its own desires, and begins to hunger and thirst after righteousness, which is its proper food, it will neither rest nor find peace until it is satiated.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smtClean="0"/>
              <a:t>Blessed are those who hunger and thirst for righteousness </a:t>
            </a:r>
            <a:endParaRPr lang="en-US" dirty="0"/>
          </a:p>
        </p:txBody>
      </p:sp>
      <p:pic>
        <p:nvPicPr>
          <p:cNvPr id="8" name="Content Placeholder 7" descr="crying-baby21.jpg"/>
          <p:cNvPicPr>
            <a:picLocks noGrp="1" noChangeAspect="1"/>
          </p:cNvPicPr>
          <p:nvPr>
            <p:ph sz="half" idx="1"/>
          </p:nvPr>
        </p:nvPicPr>
        <p:blipFill>
          <a:blip r:embed="rId2"/>
          <a:srcRect t="-8718" b="-8718"/>
          <a:stretch>
            <a:fillRect/>
          </a:stretch>
        </p:blipFill>
        <p:spPr>
          <a:xfrm>
            <a:off x="848404" y="1686556"/>
            <a:ext cx="2481988" cy="2809472"/>
          </a:xfrm>
        </p:spPr>
      </p:pic>
      <p:sp>
        <p:nvSpPr>
          <p:cNvPr id="7" name="Content Placeholder 6"/>
          <p:cNvSpPr>
            <a:spLocks noGrp="1"/>
          </p:cNvSpPr>
          <p:nvPr>
            <p:ph sz="half" idx="2"/>
          </p:nvPr>
        </p:nvSpPr>
        <p:spPr>
          <a:xfrm>
            <a:off x="3374461" y="1854750"/>
            <a:ext cx="4680326" cy="2382503"/>
          </a:xfrm>
        </p:spPr>
        <p:txBody>
          <a:bodyPr>
            <a:noAutofit/>
          </a:bodyPr>
          <a:lstStyle/>
          <a:p>
            <a:r>
              <a:rPr lang="en-US" sz="2000" i="1" dirty="0" smtClean="0"/>
              <a:t>Newborn babies intrinsically know that food will satisfy their hunger. They do not think twice about the validity of their physical needs, nor do they neglect their need to eat. They simply cry out for what they know is good. </a:t>
            </a:r>
            <a:endParaRPr lang="en-US" sz="2000" dirty="0" smtClean="0"/>
          </a:p>
        </p:txBody>
      </p:sp>
      <p:grpSp>
        <p:nvGrpSpPr>
          <p:cNvPr id="13" name="Group 12"/>
          <p:cNvGrpSpPr/>
          <p:nvPr/>
        </p:nvGrpSpPr>
        <p:grpSpPr>
          <a:xfrm>
            <a:off x="557909" y="4215355"/>
            <a:ext cx="7496878" cy="2499489"/>
            <a:chOff x="252438" y="4237253"/>
            <a:chExt cx="7496878" cy="2499489"/>
          </a:xfrm>
        </p:grpSpPr>
        <p:pic>
          <p:nvPicPr>
            <p:cNvPr id="11" name="Picture 10" descr="highres_15474075.jpeg"/>
            <p:cNvPicPr>
              <a:picLocks noChangeAspect="1"/>
            </p:cNvPicPr>
            <p:nvPr/>
          </p:nvPicPr>
          <p:blipFill>
            <a:blip r:embed="rId3"/>
            <a:stretch>
              <a:fillRect/>
            </a:stretch>
          </p:blipFill>
          <p:spPr>
            <a:xfrm>
              <a:off x="5175063" y="4237253"/>
              <a:ext cx="2574253" cy="2499489"/>
            </a:xfrm>
            <a:prstGeom prst="ellipse">
              <a:avLst/>
            </a:prstGeom>
            <a:ln>
              <a:noFill/>
            </a:ln>
            <a:effectLst>
              <a:softEdge rad="112500"/>
            </a:effectLst>
          </p:spPr>
        </p:pic>
        <p:sp>
          <p:nvSpPr>
            <p:cNvPr id="12" name="Content Placeholder 6"/>
            <p:cNvSpPr txBox="1">
              <a:spLocks/>
            </p:cNvSpPr>
            <p:nvPr/>
          </p:nvSpPr>
          <p:spPr>
            <a:xfrm>
              <a:off x="252438" y="4289085"/>
              <a:ext cx="4680326" cy="2272896"/>
            </a:xfrm>
            <a:prstGeom prst="rect">
              <a:avLst/>
            </a:prstGeom>
          </p:spPr>
          <p:txBody>
            <a:bodyPr vert="horz" lIns="91440" tIns="45720" rIns="91440" bIns="45720" rtlCol="0">
              <a:noAutofit/>
            </a:bodyPr>
            <a:lstStyle/>
            <a:p>
              <a:pPr marL="228600" lvl="0" indent="-228600" defTabSz="914400">
                <a:spcBef>
                  <a:spcPts val="2000"/>
                </a:spcBef>
                <a:buClr>
                  <a:schemeClr val="accent1"/>
                </a:buClr>
                <a:buSzPct val="75000"/>
                <a:buFont typeface="Wingdings" pitchFamily="2" charset="2"/>
                <a:buChar char="n"/>
                <a:defRPr/>
              </a:pPr>
              <a:r>
                <a:rPr lang="en-US" sz="2000" i="1" dirty="0" smtClean="0">
                  <a:solidFill>
                    <a:schemeClr val="tx1">
                      <a:lumMod val="65000"/>
                      <a:lumOff val="35000"/>
                    </a:schemeClr>
                  </a:solidFill>
                </a:rPr>
                <a:t>The same is true for those who seek spiritual evolvement; there should be no question of the necessity of spiritual food. Nor should one neglect the need for fulfillment. Instead, God desires for spiritual seekers to cry, as babies cry, to Him and allow Him to generously provide for their needs.</a:t>
              </a:r>
              <a:endParaRPr lang="en-US" sz="2000" i="1" dirty="0">
                <a:solidFill>
                  <a:schemeClr val="tx1">
                    <a:lumMod val="65000"/>
                    <a:lumOff val="3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8866"/>
            <a:ext cx="7722763" cy="1116106"/>
          </a:xfrm>
        </p:spPr>
        <p:txBody>
          <a:bodyPr/>
          <a:lstStyle/>
          <a:p>
            <a:r>
              <a:rPr lang="en-US" sz="2800" i="1" dirty="0" smtClean="0"/>
              <a:t>Blessed are those who are persecuted because of righteousness, for theirs is the kingdom of heaven.</a:t>
            </a:r>
            <a:endParaRPr lang="en-US" sz="2800" dirty="0"/>
          </a:p>
        </p:txBody>
      </p:sp>
      <p:sp>
        <p:nvSpPr>
          <p:cNvPr id="4" name="Content Placeholder 3"/>
          <p:cNvSpPr>
            <a:spLocks noGrp="1"/>
          </p:cNvSpPr>
          <p:nvPr>
            <p:ph sz="half" idx="2"/>
          </p:nvPr>
        </p:nvSpPr>
        <p:spPr>
          <a:xfrm>
            <a:off x="4399878" y="1844081"/>
            <a:ext cx="4467718" cy="4567521"/>
          </a:xfrm>
        </p:spPr>
        <p:txBody>
          <a:bodyPr>
            <a:normAutofit/>
          </a:bodyPr>
          <a:lstStyle/>
          <a:p>
            <a:pPr lvl="0"/>
            <a:r>
              <a:rPr lang="en-US" sz="2000" dirty="0" smtClean="0"/>
              <a:t>Persecution is the systematic mistreatment of an individual or group by another group. </a:t>
            </a:r>
          </a:p>
          <a:p>
            <a:pPr lvl="0"/>
            <a:r>
              <a:rPr lang="en-US" sz="2000" dirty="0" smtClean="0"/>
              <a:t>The most familiar forms are religious persecution, ethnic persecution, and political persecution, though there is naturally some overlap between these terms. </a:t>
            </a:r>
          </a:p>
          <a:p>
            <a:pPr lvl="0"/>
            <a:r>
              <a:rPr lang="en-US" sz="2000" dirty="0" smtClean="0"/>
              <a:t>The inflicting of suffering, harassment, isolation, imprisonment, fear, pain and exclusion. </a:t>
            </a:r>
            <a:r>
              <a:rPr lang="en-US" sz="1400" dirty="0" smtClean="0"/>
              <a:t>Wikipedia</a:t>
            </a:r>
            <a:endParaRPr lang="en-US" dirty="0" smtClean="0"/>
          </a:p>
          <a:p>
            <a:endParaRPr lang="en-US" dirty="0"/>
          </a:p>
        </p:txBody>
      </p:sp>
      <p:pic>
        <p:nvPicPr>
          <p:cNvPr id="8" name="Picture 7" descr="persecution-pleasure.jpg"/>
          <p:cNvPicPr>
            <a:picLocks noChangeAspect="1"/>
          </p:cNvPicPr>
          <p:nvPr/>
        </p:nvPicPr>
        <p:blipFill>
          <a:blip r:embed="rId2"/>
          <a:stretch>
            <a:fillRect/>
          </a:stretch>
        </p:blipFill>
        <p:spPr>
          <a:xfrm>
            <a:off x="479952" y="1828408"/>
            <a:ext cx="3676166" cy="2299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Concentration-Camps.jpg"/>
          <p:cNvPicPr>
            <a:picLocks noChangeAspect="1"/>
          </p:cNvPicPr>
          <p:nvPr/>
        </p:nvPicPr>
        <p:blipFill>
          <a:blip r:embed="rId3"/>
          <a:stretch>
            <a:fillRect/>
          </a:stretch>
        </p:blipFill>
        <p:spPr>
          <a:xfrm>
            <a:off x="470110" y="4127842"/>
            <a:ext cx="3686008" cy="2425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610</TotalTime>
  <Words>2013</Words>
  <Application>Microsoft Macintosh PowerPoint</Application>
  <PresentationFormat>On-screen Show (4:3)</PresentationFormat>
  <Paragraphs>85</Paragraphs>
  <Slides>25</Slides>
  <Notes>2</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Advantage</vt:lpstr>
      <vt:lpstr>Slide 1</vt:lpstr>
      <vt:lpstr>Definition</vt:lpstr>
      <vt:lpstr>Righteousness </vt:lpstr>
      <vt:lpstr>Slide 4</vt:lpstr>
      <vt:lpstr>The idea of hunger and thirst speaks of a deep longing and strong desire that aches desperately to be satisfied. </vt:lpstr>
      <vt:lpstr>In using the imagery of hunger and thirst,Jesus communicates howimportant righteousness is to our lives. </vt:lpstr>
      <vt:lpstr>Righteousness </vt:lpstr>
      <vt:lpstr>Blessed are those who hunger and thirst for righteousness </vt:lpstr>
      <vt:lpstr>Blessed are those who are persecuted because of righteousness, for theirs is the kingdom of heaven.</vt:lpstr>
      <vt:lpstr>Blessed are those who are persecuted because of righteousness, for theirs is the kingdom of heaven.</vt:lpstr>
      <vt:lpstr>Blessed are those who are persecuted because of righteousness, for theirs is the kingdom of heaven.</vt:lpstr>
      <vt:lpstr>The Righteous Person</vt:lpstr>
      <vt:lpstr>The Righteous Person</vt:lpstr>
      <vt:lpstr>True religion is real living; living with all one's soul, with all one's goodness and righteousness. Albert Einstein </vt:lpstr>
      <vt:lpstr>Slide 15</vt:lpstr>
      <vt:lpstr>Body and Spirit</vt:lpstr>
      <vt:lpstr>Caring for the body and the spirit </vt:lpstr>
      <vt:lpstr>Frugality  </vt:lpstr>
      <vt:lpstr>Temperance </vt:lpstr>
      <vt:lpstr>Caring for the body and the spirit </vt:lpstr>
      <vt:lpstr>We are the artisans of our lives</vt:lpstr>
      <vt:lpstr>Slide 22</vt:lpstr>
      <vt:lpstr>Slide 23</vt:lpstr>
      <vt:lpstr>Slide 24</vt:lpstr>
      <vt:lpstr>United States Spiritist Council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Jussara Korngold</dc:creator>
  <cp:lastModifiedBy>Mauricio Filho</cp:lastModifiedBy>
  <cp:revision>45</cp:revision>
  <dcterms:created xsi:type="dcterms:W3CDTF">2011-03-21T06:28:40Z</dcterms:created>
  <dcterms:modified xsi:type="dcterms:W3CDTF">2011-03-21T06:29:09Z</dcterms:modified>
</cp:coreProperties>
</file>