
<file path=[Content_Types].xml><?xml version="1.0" encoding="utf-8"?>
<Types xmlns="http://schemas.openxmlformats.org/package/2006/content-types">
  <Override PartName="/ppt/slides/slide18.xml" ContentType="application/vnd.openxmlformats-officedocument.presentationml.slide+xml"/>
  <Override PartName="/ppt/diagrams/drawing2.xml" ContentType="application/vnd.ms-office.drawingml.diagramDrawing+xml"/>
  <Override PartName="/ppt/slides/slide9.xml" ContentType="application/vnd.openxmlformats-officedocument.presentationml.slide+xml"/>
  <Override PartName="/ppt/diagrams/data2.xml" ContentType="application/vnd.openxmlformats-officedocument.drawingml.diagramData+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diagrams/colors1.xml" ContentType="application/vnd.openxmlformats-officedocument.drawingml.diagramColors+xml"/>
  <Default Extension="rels" ContentType="application/vnd.openxmlformats-package.relationships+xml"/>
  <Default Extension="jpeg" ContentType="image/jpeg"/>
  <Override PartName="/ppt/slides/slide10.xml" ContentType="application/vnd.openxmlformats-officedocument.presentationml.slide+xml"/>
  <Override PartName="/ppt/slideLayouts/slideLayout5.xml" ContentType="application/vnd.openxmlformats-officedocument.presentationml.slideLayout+xml"/>
  <Override PartName="/ppt/slides/slide1.xml" ContentType="application/vnd.openxmlformats-officedocument.presentationml.slide+xml"/>
  <Override PartName="/ppt/slides/slide26.xml" ContentType="application/vnd.openxmlformats-officedocument.presentationml.slide+xml"/>
  <Override PartName="/docProps/app.xml" ContentType="application/vnd.openxmlformats-officedocument.extended-properties+xml"/>
  <Override PartName="/ppt/slideLayouts/slideLayout1.xml" ContentType="application/vnd.openxmlformats-officedocument.presentationml.slideLayout+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slides/slide6.xml" ContentType="application/vnd.openxmlformats-officedocument.presentationml.slide+xml"/>
  <Override PartName="/ppt/diagrams/colors2.xml" ContentType="application/vnd.openxmlformats-officedocument.drawingml.diagramColors+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diagrams/quickStyle1.xml" ContentType="application/vnd.openxmlformats-officedocument.drawingml.diagramStyle+xml"/>
  <Override PartName="/ppt/slideLayouts/slideLayout2.xml" ContentType="application/vnd.openxmlformats-officedocument.presentationml.slideLayout+xml"/>
  <Override PartName="/ppt/slides/slide23.xml" ContentType="application/vnd.openxmlformats-officedocument.presentationml.slide+xml"/>
  <Override PartName="/ppt/diagrams/layout1.xml" ContentType="application/vnd.openxmlformats-officedocument.drawingml.diagramLayout+xml"/>
  <Default Extension="gif" ContentType="image/gif"/>
  <Override PartName="/ppt/slides/slide16.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diagrams/layout2.xml" ContentType="application/vnd.openxmlformats-officedocument.drawingml.diagramLayout+xml"/>
  <Override PartName="/ppt/slideLayouts/slideLayout3.xml" ContentType="application/vnd.openxmlformats-officedocument.presentationml.slideLayout+xml"/>
  <Override PartName="/ppt/diagrams/quickStyle2.xml" ContentType="application/vnd.openxmlformats-officedocument.drawingml.diagramStyle+xml"/>
  <Override PartName="/ppt/slides/slide2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diagrams/drawing1.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732" r:id="rId1"/>
  </p:sldMasterIdLst>
  <p:sldIdLst>
    <p:sldId id="256" r:id="rId2"/>
    <p:sldId id="257" r:id="rId3"/>
    <p:sldId id="259" r:id="rId4"/>
    <p:sldId id="289" r:id="rId5"/>
    <p:sldId id="258" r:id="rId6"/>
    <p:sldId id="270" r:id="rId7"/>
    <p:sldId id="271" r:id="rId8"/>
    <p:sldId id="260" r:id="rId9"/>
    <p:sldId id="272" r:id="rId10"/>
    <p:sldId id="273" r:id="rId11"/>
    <p:sldId id="274" r:id="rId12"/>
    <p:sldId id="275" r:id="rId13"/>
    <p:sldId id="280" r:id="rId14"/>
    <p:sldId id="278" r:id="rId15"/>
    <p:sldId id="279" r:id="rId16"/>
    <p:sldId id="276" r:id="rId17"/>
    <p:sldId id="277" r:id="rId18"/>
    <p:sldId id="282" r:id="rId19"/>
    <p:sldId id="283" r:id="rId20"/>
    <p:sldId id="281" r:id="rId21"/>
    <p:sldId id="284" r:id="rId22"/>
    <p:sldId id="286" r:id="rId23"/>
    <p:sldId id="285" r:id="rId24"/>
    <p:sldId id="287" r:id="rId25"/>
    <p:sldId id="288" r:id="rId26"/>
    <p:sldId id="262" r:id="rId27"/>
    <p:sldId id="290"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F2572"/>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5270" autoAdjust="0"/>
  </p:normalViewPr>
  <p:slideViewPr>
    <p:cSldViewPr>
      <p:cViewPr varScale="1">
        <p:scale>
          <a:sx n="153" d="100"/>
          <a:sy n="153" d="100"/>
        </p:scale>
        <p:origin x="-1168"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iagrams/_rels/data1.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image" Target="../media/image17.png"/><Relationship Id="rId2" Type="http://schemas.openxmlformats.org/officeDocument/2006/relationships/image" Target="../media/image18.png"/></Relationships>
</file>

<file path=ppt/diagrams/_rels/data2.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1" Type="http://schemas.openxmlformats.org/officeDocument/2006/relationships/image" Target="../media/image34.png"/><Relationship Id="rId2" Type="http://schemas.openxmlformats.org/officeDocument/2006/relationships/image" Target="../media/image3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image" Target="../media/image17.png"/><Relationship Id="rId2" Type="http://schemas.openxmlformats.org/officeDocument/2006/relationships/image" Target="../media/image18.png"/></Relationships>
</file>

<file path=ppt/diagrams/_rels/drawing2.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1" Type="http://schemas.openxmlformats.org/officeDocument/2006/relationships/image" Target="../media/image34.png"/><Relationship Id="rId2" Type="http://schemas.openxmlformats.org/officeDocument/2006/relationships/image" Target="../media/image3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8C7099-F017-2F48-80FD-9DDB07D9006C}" type="doc">
      <dgm:prSet loTypeId="urn:microsoft.com/office/officeart/2005/8/layout/vList4#7" loCatId="list" qsTypeId="urn:microsoft.com/office/officeart/2005/8/quickstyle/simple4" qsCatId="simple" csTypeId="urn:microsoft.com/office/officeart/2005/8/colors/accent1_2" csCatId="accent1" phldr="1"/>
      <dgm:spPr/>
      <dgm:t>
        <a:bodyPr/>
        <a:lstStyle/>
        <a:p>
          <a:endParaRPr lang="en-US"/>
        </a:p>
      </dgm:t>
    </dgm:pt>
    <dgm:pt modelId="{7AF82CE9-5FE9-9441-B3DC-1717940FC3DA}">
      <dgm:prSet phldrT="[Text]"/>
      <dgm:spPr/>
      <dgm:t>
        <a:bodyPr/>
        <a:lstStyle/>
        <a:p>
          <a:r>
            <a:rPr lang="en-US" dirty="0" smtClean="0"/>
            <a:t>One of the most important questions that we can ask is how can we be truly pure in our hearts? </a:t>
          </a:r>
          <a:endParaRPr lang="en-US" dirty="0"/>
        </a:p>
      </dgm:t>
    </dgm:pt>
    <dgm:pt modelId="{0D0D7530-2EAC-9141-ACF6-2036B1547D11}" type="parTrans" cxnId="{2CDB423A-395B-7643-BE6F-FB4E6A39E55A}">
      <dgm:prSet/>
      <dgm:spPr/>
      <dgm:t>
        <a:bodyPr/>
        <a:lstStyle/>
        <a:p>
          <a:endParaRPr lang="en-US"/>
        </a:p>
      </dgm:t>
    </dgm:pt>
    <dgm:pt modelId="{D516B948-7663-2C49-94A7-33BBAEAE2982}" type="sibTrans" cxnId="{2CDB423A-395B-7643-BE6F-FB4E6A39E55A}">
      <dgm:prSet/>
      <dgm:spPr/>
      <dgm:t>
        <a:bodyPr/>
        <a:lstStyle/>
        <a:p>
          <a:endParaRPr lang="en-US"/>
        </a:p>
      </dgm:t>
    </dgm:pt>
    <dgm:pt modelId="{EF38BF01-7762-6843-9539-3DD91B0002E0}">
      <dgm:prSet phldrT="[Text]"/>
      <dgm:spPr/>
      <dgm:t>
        <a:bodyPr/>
        <a:lstStyle/>
        <a:p>
          <a:r>
            <a:rPr lang="en-US" dirty="0" smtClean="0"/>
            <a:t>How can we be pure in our imaginations, in our thoughts, in our words, in our decision-making, and in our desires? </a:t>
          </a:r>
          <a:endParaRPr lang="en-US" dirty="0"/>
        </a:p>
      </dgm:t>
    </dgm:pt>
    <dgm:pt modelId="{BB57ACC3-6446-0F40-8DF5-360B7319ED7F}" type="parTrans" cxnId="{72987EB1-257A-E749-A2EC-8718EED07FBF}">
      <dgm:prSet/>
      <dgm:spPr/>
      <dgm:t>
        <a:bodyPr/>
        <a:lstStyle/>
        <a:p>
          <a:endParaRPr lang="en-US"/>
        </a:p>
      </dgm:t>
    </dgm:pt>
    <dgm:pt modelId="{841F5A69-2A59-684E-BFB5-D1BF5ECDF1AF}" type="sibTrans" cxnId="{72987EB1-257A-E749-A2EC-8718EED07FBF}">
      <dgm:prSet/>
      <dgm:spPr/>
      <dgm:t>
        <a:bodyPr/>
        <a:lstStyle/>
        <a:p>
          <a:endParaRPr lang="en-US"/>
        </a:p>
      </dgm:t>
    </dgm:pt>
    <dgm:pt modelId="{5F1F1335-CB90-A541-B340-EDA9D8E24929}">
      <dgm:prSet phldrT="[Text]"/>
      <dgm:spPr/>
      <dgm:t>
        <a:bodyPr/>
        <a:lstStyle/>
        <a:p>
          <a:r>
            <a:rPr lang="en-US" dirty="0" smtClean="0"/>
            <a:t>How can we think what God thinks, will what God wills, and desire what God desires, and love what God loves? </a:t>
          </a:r>
          <a:endParaRPr lang="en-US" dirty="0"/>
        </a:p>
      </dgm:t>
    </dgm:pt>
    <dgm:pt modelId="{15E84D1D-A0A2-B74C-97F2-B4B5F73AED66}" type="parTrans" cxnId="{5211D9F8-44AE-7742-8EDE-0DC95F7883E3}">
      <dgm:prSet/>
      <dgm:spPr/>
      <dgm:t>
        <a:bodyPr/>
        <a:lstStyle/>
        <a:p>
          <a:endParaRPr lang="en-US"/>
        </a:p>
      </dgm:t>
    </dgm:pt>
    <dgm:pt modelId="{BB7B1CB4-7E33-D54F-A382-A2ECCD6575B4}" type="sibTrans" cxnId="{5211D9F8-44AE-7742-8EDE-0DC95F7883E3}">
      <dgm:prSet/>
      <dgm:spPr/>
      <dgm:t>
        <a:bodyPr/>
        <a:lstStyle/>
        <a:p>
          <a:endParaRPr lang="en-US"/>
        </a:p>
      </dgm:t>
    </dgm:pt>
    <dgm:pt modelId="{9DDDDA80-CDAD-CF4D-AC24-D0D406C90EBC}">
      <dgm:prSet/>
      <dgm:spPr/>
      <dgm:t>
        <a:bodyPr/>
        <a:lstStyle/>
        <a:p>
          <a:r>
            <a:rPr lang="en-US" dirty="0" smtClean="0"/>
            <a:t>How can our hearts be pure hearts, free from errors like pride and envy, free from evil thoughts and evil deeds?</a:t>
          </a:r>
          <a:endParaRPr lang="en-US" dirty="0"/>
        </a:p>
      </dgm:t>
    </dgm:pt>
    <dgm:pt modelId="{3A758F6A-E932-CA44-BD62-7F0D7AAB4822}" type="parTrans" cxnId="{FE59768B-903A-F045-B652-85FB55E51270}">
      <dgm:prSet/>
      <dgm:spPr/>
      <dgm:t>
        <a:bodyPr/>
        <a:lstStyle/>
        <a:p>
          <a:endParaRPr lang="en-US"/>
        </a:p>
      </dgm:t>
    </dgm:pt>
    <dgm:pt modelId="{96445C37-D5F6-CE45-9242-F0881E7D7A74}" type="sibTrans" cxnId="{FE59768B-903A-F045-B652-85FB55E51270}">
      <dgm:prSet/>
      <dgm:spPr/>
      <dgm:t>
        <a:bodyPr/>
        <a:lstStyle/>
        <a:p>
          <a:endParaRPr lang="en-US"/>
        </a:p>
      </dgm:t>
    </dgm:pt>
    <dgm:pt modelId="{9FA2F920-F642-9E4D-B777-9C89F0F31D7D}" type="pres">
      <dgm:prSet presAssocID="{828C7099-F017-2F48-80FD-9DDB07D9006C}" presName="linear" presStyleCnt="0">
        <dgm:presLayoutVars>
          <dgm:dir/>
          <dgm:resizeHandles val="exact"/>
        </dgm:presLayoutVars>
      </dgm:prSet>
      <dgm:spPr/>
      <dgm:t>
        <a:bodyPr/>
        <a:lstStyle/>
        <a:p>
          <a:endParaRPr lang="en-US"/>
        </a:p>
      </dgm:t>
    </dgm:pt>
    <dgm:pt modelId="{0C35ED60-425F-484C-95A7-C4BBB0E9AE98}" type="pres">
      <dgm:prSet presAssocID="{7AF82CE9-5FE9-9441-B3DC-1717940FC3DA}" presName="comp" presStyleCnt="0"/>
      <dgm:spPr/>
    </dgm:pt>
    <dgm:pt modelId="{52FDD00E-315D-194E-86A4-B9A4BCC1A552}" type="pres">
      <dgm:prSet presAssocID="{7AF82CE9-5FE9-9441-B3DC-1717940FC3DA}" presName="box" presStyleLbl="node1" presStyleIdx="0" presStyleCnt="4"/>
      <dgm:spPr/>
      <dgm:t>
        <a:bodyPr/>
        <a:lstStyle/>
        <a:p>
          <a:endParaRPr lang="en-US"/>
        </a:p>
      </dgm:t>
    </dgm:pt>
    <dgm:pt modelId="{6A273985-2CBD-0E41-A6DB-77697F82E9A5}" type="pres">
      <dgm:prSet presAssocID="{7AF82CE9-5FE9-9441-B3DC-1717940FC3DA}" presName="img" presStyleLbl="fgImgPlace1" presStyleIdx="0" presStyleCnt="4"/>
      <dgm:spPr>
        <a:blipFill rotWithShape="0">
          <a:blip xmlns:r="http://schemas.openxmlformats.org/officeDocument/2006/relationships" r:embed="rId1"/>
          <a:stretch>
            <a:fillRect/>
          </a:stretch>
        </a:blipFill>
      </dgm:spPr>
      <dgm:t>
        <a:bodyPr/>
        <a:lstStyle/>
        <a:p>
          <a:endParaRPr lang="en-US"/>
        </a:p>
      </dgm:t>
    </dgm:pt>
    <dgm:pt modelId="{95EE46CC-6FD8-5B4C-B38C-897D35F26130}" type="pres">
      <dgm:prSet presAssocID="{7AF82CE9-5FE9-9441-B3DC-1717940FC3DA}" presName="text" presStyleLbl="node1" presStyleIdx="0" presStyleCnt="4">
        <dgm:presLayoutVars>
          <dgm:bulletEnabled val="1"/>
        </dgm:presLayoutVars>
      </dgm:prSet>
      <dgm:spPr/>
      <dgm:t>
        <a:bodyPr/>
        <a:lstStyle/>
        <a:p>
          <a:endParaRPr lang="en-US"/>
        </a:p>
      </dgm:t>
    </dgm:pt>
    <dgm:pt modelId="{20D781F3-27EF-F047-BF63-68B72AD3981D}" type="pres">
      <dgm:prSet presAssocID="{D516B948-7663-2C49-94A7-33BBAEAE2982}" presName="spacer" presStyleCnt="0"/>
      <dgm:spPr/>
    </dgm:pt>
    <dgm:pt modelId="{C48F06B9-DC28-C24E-81EF-D74260525A8F}" type="pres">
      <dgm:prSet presAssocID="{EF38BF01-7762-6843-9539-3DD91B0002E0}" presName="comp" presStyleCnt="0"/>
      <dgm:spPr/>
    </dgm:pt>
    <dgm:pt modelId="{33E0AE05-5318-194A-80C8-72D6AA736BD2}" type="pres">
      <dgm:prSet presAssocID="{EF38BF01-7762-6843-9539-3DD91B0002E0}" presName="box" presStyleLbl="node1" presStyleIdx="1" presStyleCnt="4"/>
      <dgm:spPr/>
      <dgm:t>
        <a:bodyPr/>
        <a:lstStyle/>
        <a:p>
          <a:endParaRPr lang="en-US"/>
        </a:p>
      </dgm:t>
    </dgm:pt>
    <dgm:pt modelId="{F29F3AFB-0670-A242-A06F-3DE9FF05E12B}" type="pres">
      <dgm:prSet presAssocID="{EF38BF01-7762-6843-9539-3DD91B0002E0}" presName="img" presStyleLbl="fgImgPlace1" presStyleIdx="1" presStyleCnt="4"/>
      <dgm:spPr>
        <a:blipFill rotWithShape="0">
          <a:blip xmlns:r="http://schemas.openxmlformats.org/officeDocument/2006/relationships" r:embed="rId2"/>
          <a:stretch>
            <a:fillRect/>
          </a:stretch>
        </a:blipFill>
      </dgm:spPr>
    </dgm:pt>
    <dgm:pt modelId="{6DB40DA9-3D4B-3A45-86C0-A576D5C084FA}" type="pres">
      <dgm:prSet presAssocID="{EF38BF01-7762-6843-9539-3DD91B0002E0}" presName="text" presStyleLbl="node1" presStyleIdx="1" presStyleCnt="4">
        <dgm:presLayoutVars>
          <dgm:bulletEnabled val="1"/>
        </dgm:presLayoutVars>
      </dgm:prSet>
      <dgm:spPr/>
      <dgm:t>
        <a:bodyPr/>
        <a:lstStyle/>
        <a:p>
          <a:endParaRPr lang="en-US"/>
        </a:p>
      </dgm:t>
    </dgm:pt>
    <dgm:pt modelId="{62FE312D-4059-E645-AEEB-0939B77B2A25}" type="pres">
      <dgm:prSet presAssocID="{841F5A69-2A59-684E-BFB5-D1BF5ECDF1AF}" presName="spacer" presStyleCnt="0"/>
      <dgm:spPr/>
    </dgm:pt>
    <dgm:pt modelId="{F1E5CA08-107B-0B4D-893D-61FF12BA7FA1}" type="pres">
      <dgm:prSet presAssocID="{5F1F1335-CB90-A541-B340-EDA9D8E24929}" presName="comp" presStyleCnt="0"/>
      <dgm:spPr/>
    </dgm:pt>
    <dgm:pt modelId="{3D70962D-8479-324C-9675-D4C264948544}" type="pres">
      <dgm:prSet presAssocID="{5F1F1335-CB90-A541-B340-EDA9D8E24929}" presName="box" presStyleLbl="node1" presStyleIdx="2" presStyleCnt="4"/>
      <dgm:spPr/>
      <dgm:t>
        <a:bodyPr/>
        <a:lstStyle/>
        <a:p>
          <a:endParaRPr lang="en-US"/>
        </a:p>
      </dgm:t>
    </dgm:pt>
    <dgm:pt modelId="{C26DEA7B-76DF-E84C-B5EB-C4A76111F43D}" type="pres">
      <dgm:prSet presAssocID="{5F1F1335-CB90-A541-B340-EDA9D8E24929}" presName="img" presStyleLbl="fgImgPlace1" presStyleIdx="2" presStyleCnt="4"/>
      <dgm:spPr>
        <a:blipFill rotWithShape="0">
          <a:blip xmlns:r="http://schemas.openxmlformats.org/officeDocument/2006/relationships" r:embed="rId3"/>
          <a:stretch>
            <a:fillRect/>
          </a:stretch>
        </a:blipFill>
      </dgm:spPr>
    </dgm:pt>
    <dgm:pt modelId="{44D0613E-C9B2-1C45-904D-291F27994785}" type="pres">
      <dgm:prSet presAssocID="{5F1F1335-CB90-A541-B340-EDA9D8E24929}" presName="text" presStyleLbl="node1" presStyleIdx="2" presStyleCnt="4">
        <dgm:presLayoutVars>
          <dgm:bulletEnabled val="1"/>
        </dgm:presLayoutVars>
      </dgm:prSet>
      <dgm:spPr/>
      <dgm:t>
        <a:bodyPr/>
        <a:lstStyle/>
        <a:p>
          <a:endParaRPr lang="en-US"/>
        </a:p>
      </dgm:t>
    </dgm:pt>
    <dgm:pt modelId="{AA598A4E-B28A-7A4B-97C9-D56F3FE87A0B}" type="pres">
      <dgm:prSet presAssocID="{BB7B1CB4-7E33-D54F-A382-A2ECCD6575B4}" presName="spacer" presStyleCnt="0"/>
      <dgm:spPr/>
    </dgm:pt>
    <dgm:pt modelId="{305C141E-056D-A949-9F71-C9B39A6228A0}" type="pres">
      <dgm:prSet presAssocID="{9DDDDA80-CDAD-CF4D-AC24-D0D406C90EBC}" presName="comp" presStyleCnt="0"/>
      <dgm:spPr/>
    </dgm:pt>
    <dgm:pt modelId="{1252A0A2-B784-6343-88FF-B1E694F39D3B}" type="pres">
      <dgm:prSet presAssocID="{9DDDDA80-CDAD-CF4D-AC24-D0D406C90EBC}" presName="box" presStyleLbl="node1" presStyleIdx="3" presStyleCnt="4"/>
      <dgm:spPr/>
      <dgm:t>
        <a:bodyPr/>
        <a:lstStyle/>
        <a:p>
          <a:endParaRPr lang="en-US"/>
        </a:p>
      </dgm:t>
    </dgm:pt>
    <dgm:pt modelId="{EC0A9E79-4BBD-B94D-8C3F-972E5243DE20}" type="pres">
      <dgm:prSet presAssocID="{9DDDDA80-CDAD-CF4D-AC24-D0D406C90EBC}" presName="img" presStyleLbl="fgImgPlace1" presStyleIdx="3" presStyleCnt="4"/>
      <dgm:spPr>
        <a:blipFill rotWithShape="0">
          <a:blip xmlns:r="http://schemas.openxmlformats.org/officeDocument/2006/relationships" r:embed="rId4"/>
          <a:stretch>
            <a:fillRect/>
          </a:stretch>
        </a:blipFill>
      </dgm:spPr>
    </dgm:pt>
    <dgm:pt modelId="{22A088B6-8FE4-994C-9D98-25A549EB0EEF}" type="pres">
      <dgm:prSet presAssocID="{9DDDDA80-CDAD-CF4D-AC24-D0D406C90EBC}" presName="text" presStyleLbl="node1" presStyleIdx="3" presStyleCnt="4">
        <dgm:presLayoutVars>
          <dgm:bulletEnabled val="1"/>
        </dgm:presLayoutVars>
      </dgm:prSet>
      <dgm:spPr/>
      <dgm:t>
        <a:bodyPr/>
        <a:lstStyle/>
        <a:p>
          <a:endParaRPr lang="en-US"/>
        </a:p>
      </dgm:t>
    </dgm:pt>
  </dgm:ptLst>
  <dgm:cxnLst>
    <dgm:cxn modelId="{0C904EFD-3B52-DB40-9326-B7B7EE568B55}" type="presOf" srcId="{9DDDDA80-CDAD-CF4D-AC24-D0D406C90EBC}" destId="{1252A0A2-B784-6343-88FF-B1E694F39D3B}" srcOrd="0" destOrd="0" presId="urn:microsoft.com/office/officeart/2005/8/layout/vList4#7"/>
    <dgm:cxn modelId="{C72DA7D1-EFB3-2A40-B2DF-586355C86F36}" type="presOf" srcId="{EF38BF01-7762-6843-9539-3DD91B0002E0}" destId="{33E0AE05-5318-194A-80C8-72D6AA736BD2}" srcOrd="0" destOrd="0" presId="urn:microsoft.com/office/officeart/2005/8/layout/vList4#7"/>
    <dgm:cxn modelId="{CBF3C3C5-B156-1442-93C1-35E68A950644}" type="presOf" srcId="{5F1F1335-CB90-A541-B340-EDA9D8E24929}" destId="{3D70962D-8479-324C-9675-D4C264948544}" srcOrd="0" destOrd="0" presId="urn:microsoft.com/office/officeart/2005/8/layout/vList4#7"/>
    <dgm:cxn modelId="{72987EB1-257A-E749-A2EC-8718EED07FBF}" srcId="{828C7099-F017-2F48-80FD-9DDB07D9006C}" destId="{EF38BF01-7762-6843-9539-3DD91B0002E0}" srcOrd="1" destOrd="0" parTransId="{BB57ACC3-6446-0F40-8DF5-360B7319ED7F}" sibTransId="{841F5A69-2A59-684E-BFB5-D1BF5ECDF1AF}"/>
    <dgm:cxn modelId="{555ED883-BCFD-5A4C-8D77-C550351C8797}" type="presOf" srcId="{7AF82CE9-5FE9-9441-B3DC-1717940FC3DA}" destId="{52FDD00E-315D-194E-86A4-B9A4BCC1A552}" srcOrd="0" destOrd="0" presId="urn:microsoft.com/office/officeart/2005/8/layout/vList4#7"/>
    <dgm:cxn modelId="{FE59768B-903A-F045-B652-85FB55E51270}" srcId="{828C7099-F017-2F48-80FD-9DDB07D9006C}" destId="{9DDDDA80-CDAD-CF4D-AC24-D0D406C90EBC}" srcOrd="3" destOrd="0" parTransId="{3A758F6A-E932-CA44-BD62-7F0D7AAB4822}" sibTransId="{96445C37-D5F6-CE45-9242-F0881E7D7A74}"/>
    <dgm:cxn modelId="{5211D9F8-44AE-7742-8EDE-0DC95F7883E3}" srcId="{828C7099-F017-2F48-80FD-9DDB07D9006C}" destId="{5F1F1335-CB90-A541-B340-EDA9D8E24929}" srcOrd="2" destOrd="0" parTransId="{15E84D1D-A0A2-B74C-97F2-B4B5F73AED66}" sibTransId="{BB7B1CB4-7E33-D54F-A382-A2ECCD6575B4}"/>
    <dgm:cxn modelId="{80830F3A-0B91-564C-AE4E-0D487D0514AC}" type="presOf" srcId="{5F1F1335-CB90-A541-B340-EDA9D8E24929}" destId="{44D0613E-C9B2-1C45-904D-291F27994785}" srcOrd="1" destOrd="0" presId="urn:microsoft.com/office/officeart/2005/8/layout/vList4#7"/>
    <dgm:cxn modelId="{4B0A16E7-1FB9-8B4B-BB2C-B4910ADB59CF}" type="presOf" srcId="{EF38BF01-7762-6843-9539-3DD91B0002E0}" destId="{6DB40DA9-3D4B-3A45-86C0-A576D5C084FA}" srcOrd="1" destOrd="0" presId="urn:microsoft.com/office/officeart/2005/8/layout/vList4#7"/>
    <dgm:cxn modelId="{B86F02C1-2B49-254D-AAEF-6E652FFBDB2C}" type="presOf" srcId="{828C7099-F017-2F48-80FD-9DDB07D9006C}" destId="{9FA2F920-F642-9E4D-B777-9C89F0F31D7D}" srcOrd="0" destOrd="0" presId="urn:microsoft.com/office/officeart/2005/8/layout/vList4#7"/>
    <dgm:cxn modelId="{ECE4C89B-733D-6A48-825B-A638365FF46B}" type="presOf" srcId="{9DDDDA80-CDAD-CF4D-AC24-D0D406C90EBC}" destId="{22A088B6-8FE4-994C-9D98-25A549EB0EEF}" srcOrd="1" destOrd="0" presId="urn:microsoft.com/office/officeart/2005/8/layout/vList4#7"/>
    <dgm:cxn modelId="{2CDB423A-395B-7643-BE6F-FB4E6A39E55A}" srcId="{828C7099-F017-2F48-80FD-9DDB07D9006C}" destId="{7AF82CE9-5FE9-9441-B3DC-1717940FC3DA}" srcOrd="0" destOrd="0" parTransId="{0D0D7530-2EAC-9141-ACF6-2036B1547D11}" sibTransId="{D516B948-7663-2C49-94A7-33BBAEAE2982}"/>
    <dgm:cxn modelId="{88023246-8101-3E40-A3AB-FE51AF7430EB}" type="presOf" srcId="{7AF82CE9-5FE9-9441-B3DC-1717940FC3DA}" destId="{95EE46CC-6FD8-5B4C-B38C-897D35F26130}" srcOrd="1" destOrd="0" presId="urn:microsoft.com/office/officeart/2005/8/layout/vList4#7"/>
    <dgm:cxn modelId="{B358A46B-7A36-4D47-88AD-5137C49A608F}" type="presParOf" srcId="{9FA2F920-F642-9E4D-B777-9C89F0F31D7D}" destId="{0C35ED60-425F-484C-95A7-C4BBB0E9AE98}" srcOrd="0" destOrd="0" presId="urn:microsoft.com/office/officeart/2005/8/layout/vList4#7"/>
    <dgm:cxn modelId="{63306250-5F19-BB46-9923-52BB0149D9BA}" type="presParOf" srcId="{0C35ED60-425F-484C-95A7-C4BBB0E9AE98}" destId="{52FDD00E-315D-194E-86A4-B9A4BCC1A552}" srcOrd="0" destOrd="0" presId="urn:microsoft.com/office/officeart/2005/8/layout/vList4#7"/>
    <dgm:cxn modelId="{EF76A57E-6507-6A42-B0F2-01869BEB5F42}" type="presParOf" srcId="{0C35ED60-425F-484C-95A7-C4BBB0E9AE98}" destId="{6A273985-2CBD-0E41-A6DB-77697F82E9A5}" srcOrd="1" destOrd="0" presId="urn:microsoft.com/office/officeart/2005/8/layout/vList4#7"/>
    <dgm:cxn modelId="{0593C2B0-5A5D-124C-95BB-49C14DAFD765}" type="presParOf" srcId="{0C35ED60-425F-484C-95A7-C4BBB0E9AE98}" destId="{95EE46CC-6FD8-5B4C-B38C-897D35F26130}" srcOrd="2" destOrd="0" presId="urn:microsoft.com/office/officeart/2005/8/layout/vList4#7"/>
    <dgm:cxn modelId="{03E505C5-9C51-8345-9D91-5A3682FCE3D4}" type="presParOf" srcId="{9FA2F920-F642-9E4D-B777-9C89F0F31D7D}" destId="{20D781F3-27EF-F047-BF63-68B72AD3981D}" srcOrd="1" destOrd="0" presId="urn:microsoft.com/office/officeart/2005/8/layout/vList4#7"/>
    <dgm:cxn modelId="{A71D691E-97E6-204C-BEA4-3E84231088C5}" type="presParOf" srcId="{9FA2F920-F642-9E4D-B777-9C89F0F31D7D}" destId="{C48F06B9-DC28-C24E-81EF-D74260525A8F}" srcOrd="2" destOrd="0" presId="urn:microsoft.com/office/officeart/2005/8/layout/vList4#7"/>
    <dgm:cxn modelId="{FB699B05-FA59-E24B-B4FC-D0C8CEB1AB21}" type="presParOf" srcId="{C48F06B9-DC28-C24E-81EF-D74260525A8F}" destId="{33E0AE05-5318-194A-80C8-72D6AA736BD2}" srcOrd="0" destOrd="0" presId="urn:microsoft.com/office/officeart/2005/8/layout/vList4#7"/>
    <dgm:cxn modelId="{1EE76388-4BDC-5F40-B037-0C8D6FB4CB0F}" type="presParOf" srcId="{C48F06B9-DC28-C24E-81EF-D74260525A8F}" destId="{F29F3AFB-0670-A242-A06F-3DE9FF05E12B}" srcOrd="1" destOrd="0" presId="urn:microsoft.com/office/officeart/2005/8/layout/vList4#7"/>
    <dgm:cxn modelId="{9A52DE5D-83F9-6C46-82B4-44DA5C2067DD}" type="presParOf" srcId="{C48F06B9-DC28-C24E-81EF-D74260525A8F}" destId="{6DB40DA9-3D4B-3A45-86C0-A576D5C084FA}" srcOrd="2" destOrd="0" presId="urn:microsoft.com/office/officeart/2005/8/layout/vList4#7"/>
    <dgm:cxn modelId="{E69D1C9E-87FC-7048-AA0E-5201AE0F9D65}" type="presParOf" srcId="{9FA2F920-F642-9E4D-B777-9C89F0F31D7D}" destId="{62FE312D-4059-E645-AEEB-0939B77B2A25}" srcOrd="3" destOrd="0" presId="urn:microsoft.com/office/officeart/2005/8/layout/vList4#7"/>
    <dgm:cxn modelId="{AE060AA1-4EB0-FD4C-8B5F-EA4EE34A8387}" type="presParOf" srcId="{9FA2F920-F642-9E4D-B777-9C89F0F31D7D}" destId="{F1E5CA08-107B-0B4D-893D-61FF12BA7FA1}" srcOrd="4" destOrd="0" presId="urn:microsoft.com/office/officeart/2005/8/layout/vList4#7"/>
    <dgm:cxn modelId="{3C68AB1D-FBEB-4F4F-9293-3089E94C3199}" type="presParOf" srcId="{F1E5CA08-107B-0B4D-893D-61FF12BA7FA1}" destId="{3D70962D-8479-324C-9675-D4C264948544}" srcOrd="0" destOrd="0" presId="urn:microsoft.com/office/officeart/2005/8/layout/vList4#7"/>
    <dgm:cxn modelId="{5A9B168E-0081-C946-87BB-86B77CB0C7AE}" type="presParOf" srcId="{F1E5CA08-107B-0B4D-893D-61FF12BA7FA1}" destId="{C26DEA7B-76DF-E84C-B5EB-C4A76111F43D}" srcOrd="1" destOrd="0" presId="urn:microsoft.com/office/officeart/2005/8/layout/vList4#7"/>
    <dgm:cxn modelId="{64779F85-DBA3-AC47-941F-28B719DB1B9B}" type="presParOf" srcId="{F1E5CA08-107B-0B4D-893D-61FF12BA7FA1}" destId="{44D0613E-C9B2-1C45-904D-291F27994785}" srcOrd="2" destOrd="0" presId="urn:microsoft.com/office/officeart/2005/8/layout/vList4#7"/>
    <dgm:cxn modelId="{B753DAF8-7FD0-CE4E-BADF-23FB321F3DD2}" type="presParOf" srcId="{9FA2F920-F642-9E4D-B777-9C89F0F31D7D}" destId="{AA598A4E-B28A-7A4B-97C9-D56F3FE87A0B}" srcOrd="5" destOrd="0" presId="urn:microsoft.com/office/officeart/2005/8/layout/vList4#7"/>
    <dgm:cxn modelId="{67F61011-2F79-5F41-A0CA-70F24BFBEC46}" type="presParOf" srcId="{9FA2F920-F642-9E4D-B777-9C89F0F31D7D}" destId="{305C141E-056D-A949-9F71-C9B39A6228A0}" srcOrd="6" destOrd="0" presId="urn:microsoft.com/office/officeart/2005/8/layout/vList4#7"/>
    <dgm:cxn modelId="{E5105363-CDE3-D74B-BE87-E65A11AE6398}" type="presParOf" srcId="{305C141E-056D-A949-9F71-C9B39A6228A0}" destId="{1252A0A2-B784-6343-88FF-B1E694F39D3B}" srcOrd="0" destOrd="0" presId="urn:microsoft.com/office/officeart/2005/8/layout/vList4#7"/>
    <dgm:cxn modelId="{7E9013B5-910E-CA44-B545-05C6AB15957F}" type="presParOf" srcId="{305C141E-056D-A949-9F71-C9B39A6228A0}" destId="{EC0A9E79-4BBD-B94D-8C3F-972E5243DE20}" srcOrd="1" destOrd="0" presId="urn:microsoft.com/office/officeart/2005/8/layout/vList4#7"/>
    <dgm:cxn modelId="{D2FC04A1-804D-364B-B79E-AC821CAC8DC2}" type="presParOf" srcId="{305C141E-056D-A949-9F71-C9B39A6228A0}" destId="{22A088B6-8FE4-994C-9D98-25A549EB0EEF}" srcOrd="2" destOrd="0" presId="urn:microsoft.com/office/officeart/2005/8/layout/vList4#7"/>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8C7099-F017-2F48-80FD-9DDB07D9006C}" type="doc">
      <dgm:prSet loTypeId="urn:microsoft.com/office/officeart/2005/8/layout/vList4#6" loCatId="list" qsTypeId="urn:microsoft.com/office/officeart/2005/8/quickstyle/simple4" qsCatId="simple" csTypeId="urn:microsoft.com/office/officeart/2005/8/colors/accent1_2" csCatId="accent1" phldr="1"/>
      <dgm:spPr/>
      <dgm:t>
        <a:bodyPr/>
        <a:lstStyle/>
        <a:p>
          <a:endParaRPr lang="en-US"/>
        </a:p>
      </dgm:t>
    </dgm:pt>
    <dgm:pt modelId="{7AF82CE9-5FE9-9441-B3DC-1717940FC3DA}">
      <dgm:prSet phldrT="[Text]"/>
      <dgm:spPr/>
      <dgm:t>
        <a:bodyPr/>
        <a:lstStyle/>
        <a:p>
          <a:r>
            <a:rPr lang="en-US" dirty="0" smtClean="0"/>
            <a:t>As a rule, we are very quick to excuse transgressions; making all sorts of rationalizations in order to justify our thoughts and actions. </a:t>
          </a:r>
          <a:endParaRPr lang="en-US" dirty="0"/>
        </a:p>
      </dgm:t>
    </dgm:pt>
    <dgm:pt modelId="{0D0D7530-2EAC-9141-ACF6-2036B1547D11}" type="parTrans" cxnId="{2CDB423A-395B-7643-BE6F-FB4E6A39E55A}">
      <dgm:prSet/>
      <dgm:spPr/>
      <dgm:t>
        <a:bodyPr/>
        <a:lstStyle/>
        <a:p>
          <a:endParaRPr lang="en-US"/>
        </a:p>
      </dgm:t>
    </dgm:pt>
    <dgm:pt modelId="{D516B948-7663-2C49-94A7-33BBAEAE2982}" type="sibTrans" cxnId="{2CDB423A-395B-7643-BE6F-FB4E6A39E55A}">
      <dgm:prSet/>
      <dgm:spPr/>
      <dgm:t>
        <a:bodyPr/>
        <a:lstStyle/>
        <a:p>
          <a:endParaRPr lang="en-US"/>
        </a:p>
      </dgm:t>
    </dgm:pt>
    <dgm:pt modelId="{EF38BF01-7762-6843-9539-3DD91B0002E0}">
      <dgm:prSet phldrT="[Text]"/>
      <dgm:spPr/>
      <dgm:t>
        <a:bodyPr/>
        <a:lstStyle/>
        <a:p>
          <a:r>
            <a:rPr lang="en-US" dirty="0" smtClean="0"/>
            <a:t>Until we recognize the complete inadequacy of dealing with our imperfections through the use of half-way measures we cannot hope to overcome them.</a:t>
          </a:r>
          <a:endParaRPr lang="en-US" dirty="0"/>
        </a:p>
      </dgm:t>
    </dgm:pt>
    <dgm:pt modelId="{BB57ACC3-6446-0F40-8DF5-360B7319ED7F}" type="parTrans" cxnId="{72987EB1-257A-E749-A2EC-8718EED07FBF}">
      <dgm:prSet/>
      <dgm:spPr/>
      <dgm:t>
        <a:bodyPr/>
        <a:lstStyle/>
        <a:p>
          <a:endParaRPr lang="en-US"/>
        </a:p>
      </dgm:t>
    </dgm:pt>
    <dgm:pt modelId="{841F5A69-2A59-684E-BFB5-D1BF5ECDF1AF}" type="sibTrans" cxnId="{72987EB1-257A-E749-A2EC-8718EED07FBF}">
      <dgm:prSet/>
      <dgm:spPr/>
      <dgm:t>
        <a:bodyPr/>
        <a:lstStyle/>
        <a:p>
          <a:endParaRPr lang="en-US"/>
        </a:p>
      </dgm:t>
    </dgm:pt>
    <dgm:pt modelId="{5F1F1335-CB90-A541-B340-EDA9D8E24929}">
      <dgm:prSet phldrT="[Text]"/>
      <dgm:spPr/>
      <dgm:t>
        <a:bodyPr/>
        <a:lstStyle/>
        <a:p>
          <a:r>
            <a:rPr lang="en-US" dirty="0" smtClean="0"/>
            <a:t>If we are serious about personal change, we must not hang on to any known imperfections we have. </a:t>
          </a:r>
          <a:endParaRPr lang="en-US" dirty="0"/>
        </a:p>
      </dgm:t>
    </dgm:pt>
    <dgm:pt modelId="{15E84D1D-A0A2-B74C-97F2-B4B5F73AED66}" type="parTrans" cxnId="{5211D9F8-44AE-7742-8EDE-0DC95F7883E3}">
      <dgm:prSet/>
      <dgm:spPr/>
      <dgm:t>
        <a:bodyPr/>
        <a:lstStyle/>
        <a:p>
          <a:endParaRPr lang="en-US"/>
        </a:p>
      </dgm:t>
    </dgm:pt>
    <dgm:pt modelId="{BB7B1CB4-7E33-D54F-A382-A2ECCD6575B4}" type="sibTrans" cxnId="{5211D9F8-44AE-7742-8EDE-0DC95F7883E3}">
      <dgm:prSet/>
      <dgm:spPr/>
      <dgm:t>
        <a:bodyPr/>
        <a:lstStyle/>
        <a:p>
          <a:endParaRPr lang="en-US"/>
        </a:p>
      </dgm:t>
    </dgm:pt>
    <dgm:pt modelId="{9DDDDA80-CDAD-CF4D-AC24-D0D406C90EBC}">
      <dgm:prSet/>
      <dgm:spPr/>
      <dgm:t>
        <a:bodyPr/>
        <a:lstStyle/>
        <a:p>
          <a:r>
            <a:rPr lang="en-US" dirty="0" smtClean="0"/>
            <a:t>Keeping our hearts pure will require a total commitment at every moment. We have to commit ourselves every day to at least making the attempt not to err at all. </a:t>
          </a:r>
          <a:endParaRPr lang="en-US" dirty="0"/>
        </a:p>
      </dgm:t>
    </dgm:pt>
    <dgm:pt modelId="{3A758F6A-E932-CA44-BD62-7F0D7AAB4822}" type="parTrans" cxnId="{FE59768B-903A-F045-B652-85FB55E51270}">
      <dgm:prSet/>
      <dgm:spPr/>
      <dgm:t>
        <a:bodyPr/>
        <a:lstStyle/>
        <a:p>
          <a:endParaRPr lang="en-US"/>
        </a:p>
      </dgm:t>
    </dgm:pt>
    <dgm:pt modelId="{96445C37-D5F6-CE45-9242-F0881E7D7A74}" type="sibTrans" cxnId="{FE59768B-903A-F045-B652-85FB55E51270}">
      <dgm:prSet/>
      <dgm:spPr/>
      <dgm:t>
        <a:bodyPr/>
        <a:lstStyle/>
        <a:p>
          <a:endParaRPr lang="en-US"/>
        </a:p>
      </dgm:t>
    </dgm:pt>
    <dgm:pt modelId="{9FA2F920-F642-9E4D-B777-9C89F0F31D7D}" type="pres">
      <dgm:prSet presAssocID="{828C7099-F017-2F48-80FD-9DDB07D9006C}" presName="linear" presStyleCnt="0">
        <dgm:presLayoutVars>
          <dgm:dir/>
          <dgm:resizeHandles val="exact"/>
        </dgm:presLayoutVars>
      </dgm:prSet>
      <dgm:spPr/>
      <dgm:t>
        <a:bodyPr/>
        <a:lstStyle/>
        <a:p>
          <a:endParaRPr lang="en-US"/>
        </a:p>
      </dgm:t>
    </dgm:pt>
    <dgm:pt modelId="{0C35ED60-425F-484C-95A7-C4BBB0E9AE98}" type="pres">
      <dgm:prSet presAssocID="{7AF82CE9-5FE9-9441-B3DC-1717940FC3DA}" presName="comp" presStyleCnt="0"/>
      <dgm:spPr/>
    </dgm:pt>
    <dgm:pt modelId="{52FDD00E-315D-194E-86A4-B9A4BCC1A552}" type="pres">
      <dgm:prSet presAssocID="{7AF82CE9-5FE9-9441-B3DC-1717940FC3DA}" presName="box" presStyleLbl="node1" presStyleIdx="0" presStyleCnt="4"/>
      <dgm:spPr/>
      <dgm:t>
        <a:bodyPr/>
        <a:lstStyle/>
        <a:p>
          <a:endParaRPr lang="en-US"/>
        </a:p>
      </dgm:t>
    </dgm:pt>
    <dgm:pt modelId="{6A273985-2CBD-0E41-A6DB-77697F82E9A5}" type="pres">
      <dgm:prSet presAssocID="{7AF82CE9-5FE9-9441-B3DC-1717940FC3DA}" presName="img" presStyleLbl="fgImgPlace1" presStyleIdx="0" presStyleCnt="4"/>
      <dgm:spPr>
        <a:blipFill rotWithShape="0">
          <a:blip xmlns:r="http://schemas.openxmlformats.org/officeDocument/2006/relationships" r:embed="rId1"/>
          <a:stretch>
            <a:fillRect/>
          </a:stretch>
        </a:blipFill>
      </dgm:spPr>
      <dgm:t>
        <a:bodyPr/>
        <a:lstStyle/>
        <a:p>
          <a:endParaRPr lang="en-US"/>
        </a:p>
      </dgm:t>
    </dgm:pt>
    <dgm:pt modelId="{95EE46CC-6FD8-5B4C-B38C-897D35F26130}" type="pres">
      <dgm:prSet presAssocID="{7AF82CE9-5FE9-9441-B3DC-1717940FC3DA}" presName="text" presStyleLbl="node1" presStyleIdx="0" presStyleCnt="4">
        <dgm:presLayoutVars>
          <dgm:bulletEnabled val="1"/>
        </dgm:presLayoutVars>
      </dgm:prSet>
      <dgm:spPr/>
      <dgm:t>
        <a:bodyPr/>
        <a:lstStyle/>
        <a:p>
          <a:endParaRPr lang="en-US"/>
        </a:p>
      </dgm:t>
    </dgm:pt>
    <dgm:pt modelId="{20D781F3-27EF-F047-BF63-68B72AD3981D}" type="pres">
      <dgm:prSet presAssocID="{D516B948-7663-2C49-94A7-33BBAEAE2982}" presName="spacer" presStyleCnt="0"/>
      <dgm:spPr/>
    </dgm:pt>
    <dgm:pt modelId="{C48F06B9-DC28-C24E-81EF-D74260525A8F}" type="pres">
      <dgm:prSet presAssocID="{EF38BF01-7762-6843-9539-3DD91B0002E0}" presName="comp" presStyleCnt="0"/>
      <dgm:spPr/>
    </dgm:pt>
    <dgm:pt modelId="{33E0AE05-5318-194A-80C8-72D6AA736BD2}" type="pres">
      <dgm:prSet presAssocID="{EF38BF01-7762-6843-9539-3DD91B0002E0}" presName="box" presStyleLbl="node1" presStyleIdx="1" presStyleCnt="4"/>
      <dgm:spPr/>
      <dgm:t>
        <a:bodyPr/>
        <a:lstStyle/>
        <a:p>
          <a:endParaRPr lang="en-US"/>
        </a:p>
      </dgm:t>
    </dgm:pt>
    <dgm:pt modelId="{F29F3AFB-0670-A242-A06F-3DE9FF05E12B}" type="pres">
      <dgm:prSet presAssocID="{EF38BF01-7762-6843-9539-3DD91B0002E0}" presName="img" presStyleLbl="fgImgPlace1" presStyleIdx="1" presStyleCnt="4"/>
      <dgm:spPr>
        <a:blipFill rotWithShape="0">
          <a:blip xmlns:r="http://schemas.openxmlformats.org/officeDocument/2006/relationships" r:embed="rId2"/>
          <a:stretch>
            <a:fillRect/>
          </a:stretch>
        </a:blipFill>
      </dgm:spPr>
    </dgm:pt>
    <dgm:pt modelId="{6DB40DA9-3D4B-3A45-86C0-A576D5C084FA}" type="pres">
      <dgm:prSet presAssocID="{EF38BF01-7762-6843-9539-3DD91B0002E0}" presName="text" presStyleLbl="node1" presStyleIdx="1" presStyleCnt="4">
        <dgm:presLayoutVars>
          <dgm:bulletEnabled val="1"/>
        </dgm:presLayoutVars>
      </dgm:prSet>
      <dgm:spPr/>
      <dgm:t>
        <a:bodyPr/>
        <a:lstStyle/>
        <a:p>
          <a:endParaRPr lang="en-US"/>
        </a:p>
      </dgm:t>
    </dgm:pt>
    <dgm:pt modelId="{62FE312D-4059-E645-AEEB-0939B77B2A25}" type="pres">
      <dgm:prSet presAssocID="{841F5A69-2A59-684E-BFB5-D1BF5ECDF1AF}" presName="spacer" presStyleCnt="0"/>
      <dgm:spPr/>
    </dgm:pt>
    <dgm:pt modelId="{F1E5CA08-107B-0B4D-893D-61FF12BA7FA1}" type="pres">
      <dgm:prSet presAssocID="{5F1F1335-CB90-A541-B340-EDA9D8E24929}" presName="comp" presStyleCnt="0"/>
      <dgm:spPr/>
    </dgm:pt>
    <dgm:pt modelId="{3D70962D-8479-324C-9675-D4C264948544}" type="pres">
      <dgm:prSet presAssocID="{5F1F1335-CB90-A541-B340-EDA9D8E24929}" presName="box" presStyleLbl="node1" presStyleIdx="2" presStyleCnt="4"/>
      <dgm:spPr/>
      <dgm:t>
        <a:bodyPr/>
        <a:lstStyle/>
        <a:p>
          <a:endParaRPr lang="en-US"/>
        </a:p>
      </dgm:t>
    </dgm:pt>
    <dgm:pt modelId="{C26DEA7B-76DF-E84C-B5EB-C4A76111F43D}" type="pres">
      <dgm:prSet presAssocID="{5F1F1335-CB90-A541-B340-EDA9D8E24929}" presName="img" presStyleLbl="fgImgPlace1" presStyleIdx="2" presStyleCnt="4"/>
      <dgm:spPr>
        <a:blipFill rotWithShape="0">
          <a:blip xmlns:r="http://schemas.openxmlformats.org/officeDocument/2006/relationships" r:embed="rId3"/>
          <a:stretch>
            <a:fillRect/>
          </a:stretch>
        </a:blipFill>
      </dgm:spPr>
      <dgm:t>
        <a:bodyPr/>
        <a:lstStyle/>
        <a:p>
          <a:endParaRPr lang="en-US"/>
        </a:p>
      </dgm:t>
    </dgm:pt>
    <dgm:pt modelId="{44D0613E-C9B2-1C45-904D-291F27994785}" type="pres">
      <dgm:prSet presAssocID="{5F1F1335-CB90-A541-B340-EDA9D8E24929}" presName="text" presStyleLbl="node1" presStyleIdx="2" presStyleCnt="4">
        <dgm:presLayoutVars>
          <dgm:bulletEnabled val="1"/>
        </dgm:presLayoutVars>
      </dgm:prSet>
      <dgm:spPr/>
      <dgm:t>
        <a:bodyPr/>
        <a:lstStyle/>
        <a:p>
          <a:endParaRPr lang="en-US"/>
        </a:p>
      </dgm:t>
    </dgm:pt>
    <dgm:pt modelId="{AA598A4E-B28A-7A4B-97C9-D56F3FE87A0B}" type="pres">
      <dgm:prSet presAssocID="{BB7B1CB4-7E33-D54F-A382-A2ECCD6575B4}" presName="spacer" presStyleCnt="0"/>
      <dgm:spPr/>
    </dgm:pt>
    <dgm:pt modelId="{305C141E-056D-A949-9F71-C9B39A6228A0}" type="pres">
      <dgm:prSet presAssocID="{9DDDDA80-CDAD-CF4D-AC24-D0D406C90EBC}" presName="comp" presStyleCnt="0"/>
      <dgm:spPr/>
    </dgm:pt>
    <dgm:pt modelId="{1252A0A2-B784-6343-88FF-B1E694F39D3B}" type="pres">
      <dgm:prSet presAssocID="{9DDDDA80-CDAD-CF4D-AC24-D0D406C90EBC}" presName="box" presStyleLbl="node1" presStyleIdx="3" presStyleCnt="4"/>
      <dgm:spPr/>
      <dgm:t>
        <a:bodyPr/>
        <a:lstStyle/>
        <a:p>
          <a:endParaRPr lang="en-US"/>
        </a:p>
      </dgm:t>
    </dgm:pt>
    <dgm:pt modelId="{EC0A9E79-4BBD-B94D-8C3F-972E5243DE20}" type="pres">
      <dgm:prSet presAssocID="{9DDDDA80-CDAD-CF4D-AC24-D0D406C90EBC}" presName="img" presStyleLbl="fgImgPlace1" presStyleIdx="3" presStyleCnt="4"/>
      <dgm:spPr>
        <a:blipFill rotWithShape="0">
          <a:blip xmlns:r="http://schemas.openxmlformats.org/officeDocument/2006/relationships" r:embed="rId4"/>
          <a:stretch>
            <a:fillRect/>
          </a:stretch>
        </a:blipFill>
      </dgm:spPr>
    </dgm:pt>
    <dgm:pt modelId="{22A088B6-8FE4-994C-9D98-25A549EB0EEF}" type="pres">
      <dgm:prSet presAssocID="{9DDDDA80-CDAD-CF4D-AC24-D0D406C90EBC}" presName="text" presStyleLbl="node1" presStyleIdx="3" presStyleCnt="4">
        <dgm:presLayoutVars>
          <dgm:bulletEnabled val="1"/>
        </dgm:presLayoutVars>
      </dgm:prSet>
      <dgm:spPr/>
      <dgm:t>
        <a:bodyPr/>
        <a:lstStyle/>
        <a:p>
          <a:endParaRPr lang="en-US"/>
        </a:p>
      </dgm:t>
    </dgm:pt>
  </dgm:ptLst>
  <dgm:cxnLst>
    <dgm:cxn modelId="{68C6A842-12A1-5F40-93D6-0FE74E1FFE09}" type="presOf" srcId="{EF38BF01-7762-6843-9539-3DD91B0002E0}" destId="{6DB40DA9-3D4B-3A45-86C0-A576D5C084FA}" srcOrd="1" destOrd="0" presId="urn:microsoft.com/office/officeart/2005/8/layout/vList4#6"/>
    <dgm:cxn modelId="{49BC12C2-3B60-A040-8FEE-ABB04B2896BB}" type="presOf" srcId="{7AF82CE9-5FE9-9441-B3DC-1717940FC3DA}" destId="{95EE46CC-6FD8-5B4C-B38C-897D35F26130}" srcOrd="1" destOrd="0" presId="urn:microsoft.com/office/officeart/2005/8/layout/vList4#6"/>
    <dgm:cxn modelId="{B8DCB2DF-86D3-BD4F-A31A-1488F5404AA0}" type="presOf" srcId="{7AF82CE9-5FE9-9441-B3DC-1717940FC3DA}" destId="{52FDD00E-315D-194E-86A4-B9A4BCC1A552}" srcOrd="0" destOrd="0" presId="urn:microsoft.com/office/officeart/2005/8/layout/vList4#6"/>
    <dgm:cxn modelId="{72987EB1-257A-E749-A2EC-8718EED07FBF}" srcId="{828C7099-F017-2F48-80FD-9DDB07D9006C}" destId="{EF38BF01-7762-6843-9539-3DD91B0002E0}" srcOrd="1" destOrd="0" parTransId="{BB57ACC3-6446-0F40-8DF5-360B7319ED7F}" sibTransId="{841F5A69-2A59-684E-BFB5-D1BF5ECDF1AF}"/>
    <dgm:cxn modelId="{6BBC4E51-1C2B-E447-8FAF-B294672C53EC}" type="presOf" srcId="{9DDDDA80-CDAD-CF4D-AC24-D0D406C90EBC}" destId="{1252A0A2-B784-6343-88FF-B1E694F39D3B}" srcOrd="0" destOrd="0" presId="urn:microsoft.com/office/officeart/2005/8/layout/vList4#6"/>
    <dgm:cxn modelId="{39E1F941-2E68-0340-98B0-A0EBE98F0611}" type="presOf" srcId="{828C7099-F017-2F48-80FD-9DDB07D9006C}" destId="{9FA2F920-F642-9E4D-B777-9C89F0F31D7D}" srcOrd="0" destOrd="0" presId="urn:microsoft.com/office/officeart/2005/8/layout/vList4#6"/>
    <dgm:cxn modelId="{FE59768B-903A-F045-B652-85FB55E51270}" srcId="{828C7099-F017-2F48-80FD-9DDB07D9006C}" destId="{9DDDDA80-CDAD-CF4D-AC24-D0D406C90EBC}" srcOrd="3" destOrd="0" parTransId="{3A758F6A-E932-CA44-BD62-7F0D7AAB4822}" sibTransId="{96445C37-D5F6-CE45-9242-F0881E7D7A74}"/>
    <dgm:cxn modelId="{5211D9F8-44AE-7742-8EDE-0DC95F7883E3}" srcId="{828C7099-F017-2F48-80FD-9DDB07D9006C}" destId="{5F1F1335-CB90-A541-B340-EDA9D8E24929}" srcOrd="2" destOrd="0" parTransId="{15E84D1D-A0A2-B74C-97F2-B4B5F73AED66}" sibTransId="{BB7B1CB4-7E33-D54F-A382-A2ECCD6575B4}"/>
    <dgm:cxn modelId="{7F09BE42-9F6F-3D4D-8F15-CB41D6F2EF43}" type="presOf" srcId="{9DDDDA80-CDAD-CF4D-AC24-D0D406C90EBC}" destId="{22A088B6-8FE4-994C-9D98-25A549EB0EEF}" srcOrd="1" destOrd="0" presId="urn:microsoft.com/office/officeart/2005/8/layout/vList4#6"/>
    <dgm:cxn modelId="{A13FD08B-2CE6-084C-A42D-96864319D9D6}" type="presOf" srcId="{EF38BF01-7762-6843-9539-3DD91B0002E0}" destId="{33E0AE05-5318-194A-80C8-72D6AA736BD2}" srcOrd="0" destOrd="0" presId="urn:microsoft.com/office/officeart/2005/8/layout/vList4#6"/>
    <dgm:cxn modelId="{2CDB423A-395B-7643-BE6F-FB4E6A39E55A}" srcId="{828C7099-F017-2F48-80FD-9DDB07D9006C}" destId="{7AF82CE9-5FE9-9441-B3DC-1717940FC3DA}" srcOrd="0" destOrd="0" parTransId="{0D0D7530-2EAC-9141-ACF6-2036B1547D11}" sibTransId="{D516B948-7663-2C49-94A7-33BBAEAE2982}"/>
    <dgm:cxn modelId="{A8F52331-9954-C743-8940-3FC7A700A8B0}" type="presOf" srcId="{5F1F1335-CB90-A541-B340-EDA9D8E24929}" destId="{44D0613E-C9B2-1C45-904D-291F27994785}" srcOrd="1" destOrd="0" presId="urn:microsoft.com/office/officeart/2005/8/layout/vList4#6"/>
    <dgm:cxn modelId="{88B61149-12FE-6A4F-B67F-F83087A97F52}" type="presOf" srcId="{5F1F1335-CB90-A541-B340-EDA9D8E24929}" destId="{3D70962D-8479-324C-9675-D4C264948544}" srcOrd="0" destOrd="0" presId="urn:microsoft.com/office/officeart/2005/8/layout/vList4#6"/>
    <dgm:cxn modelId="{0CE93FC8-431B-644B-9211-E3BA17EF2330}" type="presParOf" srcId="{9FA2F920-F642-9E4D-B777-9C89F0F31D7D}" destId="{0C35ED60-425F-484C-95A7-C4BBB0E9AE98}" srcOrd="0" destOrd="0" presId="urn:microsoft.com/office/officeart/2005/8/layout/vList4#6"/>
    <dgm:cxn modelId="{E13608A4-BE1C-0B48-98D0-6290F1E86968}" type="presParOf" srcId="{0C35ED60-425F-484C-95A7-C4BBB0E9AE98}" destId="{52FDD00E-315D-194E-86A4-B9A4BCC1A552}" srcOrd="0" destOrd="0" presId="urn:microsoft.com/office/officeart/2005/8/layout/vList4#6"/>
    <dgm:cxn modelId="{CA41869F-68BA-AC42-9254-91521C682581}" type="presParOf" srcId="{0C35ED60-425F-484C-95A7-C4BBB0E9AE98}" destId="{6A273985-2CBD-0E41-A6DB-77697F82E9A5}" srcOrd="1" destOrd="0" presId="urn:microsoft.com/office/officeart/2005/8/layout/vList4#6"/>
    <dgm:cxn modelId="{9988F35B-177B-BF40-BE08-420A2CC10F4E}" type="presParOf" srcId="{0C35ED60-425F-484C-95A7-C4BBB0E9AE98}" destId="{95EE46CC-6FD8-5B4C-B38C-897D35F26130}" srcOrd="2" destOrd="0" presId="urn:microsoft.com/office/officeart/2005/8/layout/vList4#6"/>
    <dgm:cxn modelId="{14ABADBA-FEC3-7145-9E52-2D9F348DB11F}" type="presParOf" srcId="{9FA2F920-F642-9E4D-B777-9C89F0F31D7D}" destId="{20D781F3-27EF-F047-BF63-68B72AD3981D}" srcOrd="1" destOrd="0" presId="urn:microsoft.com/office/officeart/2005/8/layout/vList4#6"/>
    <dgm:cxn modelId="{E3284A1F-EBC8-FA47-A2FC-174985C4C9FD}" type="presParOf" srcId="{9FA2F920-F642-9E4D-B777-9C89F0F31D7D}" destId="{C48F06B9-DC28-C24E-81EF-D74260525A8F}" srcOrd="2" destOrd="0" presId="urn:microsoft.com/office/officeart/2005/8/layout/vList4#6"/>
    <dgm:cxn modelId="{16A81074-C715-834C-8A9C-0971380F2A34}" type="presParOf" srcId="{C48F06B9-DC28-C24E-81EF-D74260525A8F}" destId="{33E0AE05-5318-194A-80C8-72D6AA736BD2}" srcOrd="0" destOrd="0" presId="urn:microsoft.com/office/officeart/2005/8/layout/vList4#6"/>
    <dgm:cxn modelId="{176C362C-2C49-D24E-B5C7-AC5998677EB2}" type="presParOf" srcId="{C48F06B9-DC28-C24E-81EF-D74260525A8F}" destId="{F29F3AFB-0670-A242-A06F-3DE9FF05E12B}" srcOrd="1" destOrd="0" presId="urn:microsoft.com/office/officeart/2005/8/layout/vList4#6"/>
    <dgm:cxn modelId="{8EAB947C-00A8-4B4C-B43B-4E7CE3E6DD48}" type="presParOf" srcId="{C48F06B9-DC28-C24E-81EF-D74260525A8F}" destId="{6DB40DA9-3D4B-3A45-86C0-A576D5C084FA}" srcOrd="2" destOrd="0" presId="urn:microsoft.com/office/officeart/2005/8/layout/vList4#6"/>
    <dgm:cxn modelId="{ED318E0D-DBC3-8C40-A814-B67C8218E56B}" type="presParOf" srcId="{9FA2F920-F642-9E4D-B777-9C89F0F31D7D}" destId="{62FE312D-4059-E645-AEEB-0939B77B2A25}" srcOrd="3" destOrd="0" presId="urn:microsoft.com/office/officeart/2005/8/layout/vList4#6"/>
    <dgm:cxn modelId="{FA7F97C1-65D9-CF44-95EC-41589E78803E}" type="presParOf" srcId="{9FA2F920-F642-9E4D-B777-9C89F0F31D7D}" destId="{F1E5CA08-107B-0B4D-893D-61FF12BA7FA1}" srcOrd="4" destOrd="0" presId="urn:microsoft.com/office/officeart/2005/8/layout/vList4#6"/>
    <dgm:cxn modelId="{DC0D4B59-BBF6-CA48-970A-961663AE0FD3}" type="presParOf" srcId="{F1E5CA08-107B-0B4D-893D-61FF12BA7FA1}" destId="{3D70962D-8479-324C-9675-D4C264948544}" srcOrd="0" destOrd="0" presId="urn:microsoft.com/office/officeart/2005/8/layout/vList4#6"/>
    <dgm:cxn modelId="{9A9647C9-CC25-4C4D-BB39-15B5A86C0AF9}" type="presParOf" srcId="{F1E5CA08-107B-0B4D-893D-61FF12BA7FA1}" destId="{C26DEA7B-76DF-E84C-B5EB-C4A76111F43D}" srcOrd="1" destOrd="0" presId="urn:microsoft.com/office/officeart/2005/8/layout/vList4#6"/>
    <dgm:cxn modelId="{1BE24191-331B-0B43-85EC-034F192BA5B8}" type="presParOf" srcId="{F1E5CA08-107B-0B4D-893D-61FF12BA7FA1}" destId="{44D0613E-C9B2-1C45-904D-291F27994785}" srcOrd="2" destOrd="0" presId="urn:microsoft.com/office/officeart/2005/8/layout/vList4#6"/>
    <dgm:cxn modelId="{A464A2B5-8280-384F-AE35-475C83A02F9C}" type="presParOf" srcId="{9FA2F920-F642-9E4D-B777-9C89F0F31D7D}" destId="{AA598A4E-B28A-7A4B-97C9-D56F3FE87A0B}" srcOrd="5" destOrd="0" presId="urn:microsoft.com/office/officeart/2005/8/layout/vList4#6"/>
    <dgm:cxn modelId="{22CA0B58-5355-264C-89F0-60DDFD59C923}" type="presParOf" srcId="{9FA2F920-F642-9E4D-B777-9C89F0F31D7D}" destId="{305C141E-056D-A949-9F71-C9B39A6228A0}" srcOrd="6" destOrd="0" presId="urn:microsoft.com/office/officeart/2005/8/layout/vList4#6"/>
    <dgm:cxn modelId="{BDBA2D53-2B8D-DF4B-B550-9930BE32A783}" type="presParOf" srcId="{305C141E-056D-A949-9F71-C9B39A6228A0}" destId="{1252A0A2-B784-6343-88FF-B1E694F39D3B}" srcOrd="0" destOrd="0" presId="urn:microsoft.com/office/officeart/2005/8/layout/vList4#6"/>
    <dgm:cxn modelId="{F5E058FB-BD30-2840-BFFE-BDFD3A327C1A}" type="presParOf" srcId="{305C141E-056D-A949-9F71-C9B39A6228A0}" destId="{EC0A9E79-4BBD-B94D-8C3F-972E5243DE20}" srcOrd="1" destOrd="0" presId="urn:microsoft.com/office/officeart/2005/8/layout/vList4#6"/>
    <dgm:cxn modelId="{6524F358-EA3E-D34B-B3AA-9EBA8ED728FF}" type="presParOf" srcId="{305C141E-056D-A949-9F71-C9B39A6228A0}" destId="{22A088B6-8FE4-994C-9D98-25A549EB0EEF}" srcOrd="2" destOrd="0" presId="urn:microsoft.com/office/officeart/2005/8/layout/vList4#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2FDD00E-315D-194E-86A4-B9A4BCC1A552}">
      <dsp:nvSpPr>
        <dsp:cNvPr id="0" name=""/>
        <dsp:cNvSpPr/>
      </dsp:nvSpPr>
      <dsp:spPr>
        <a:xfrm>
          <a:off x="0" y="0"/>
          <a:ext cx="9144000" cy="1593949"/>
        </a:xfrm>
        <a:prstGeom prst="roundRect">
          <a:avLst>
            <a:gd name="adj" fmla="val 10000"/>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smtClean="0"/>
            <a:t>One of the most important questions that we can ask is how can we be truly pure in our hearts? </a:t>
          </a:r>
          <a:endParaRPr lang="en-US" sz="3200" kern="1200" dirty="0"/>
        </a:p>
      </dsp:txBody>
      <dsp:txXfrm>
        <a:off x="1988194" y="0"/>
        <a:ext cx="7155805" cy="1593949"/>
      </dsp:txXfrm>
    </dsp:sp>
    <dsp:sp modelId="{6A273985-2CBD-0E41-A6DB-77697F82E9A5}">
      <dsp:nvSpPr>
        <dsp:cNvPr id="0" name=""/>
        <dsp:cNvSpPr/>
      </dsp:nvSpPr>
      <dsp:spPr>
        <a:xfrm>
          <a:off x="159394" y="159394"/>
          <a:ext cx="1828800" cy="1275159"/>
        </a:xfrm>
        <a:prstGeom prst="roundRect">
          <a:avLst>
            <a:gd name="adj" fmla="val 10000"/>
          </a:avLst>
        </a:prstGeom>
        <a:blipFill rotWithShape="0">
          <a:blip xmlns:r="http://schemas.openxmlformats.org/officeDocument/2006/relationships" r:embed="rId1"/>
          <a:stretch>
            <a:fillRect/>
          </a:stretch>
        </a:blipFill>
        <a:ln>
          <a:noFill/>
        </a:ln>
        <a:effectLst>
          <a:outerShdw blurRad="38100" dist="300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33E0AE05-5318-194A-80C8-72D6AA736BD2}">
      <dsp:nvSpPr>
        <dsp:cNvPr id="0" name=""/>
        <dsp:cNvSpPr/>
      </dsp:nvSpPr>
      <dsp:spPr>
        <a:xfrm>
          <a:off x="0" y="1753344"/>
          <a:ext cx="9144000" cy="1593949"/>
        </a:xfrm>
        <a:prstGeom prst="roundRect">
          <a:avLst>
            <a:gd name="adj" fmla="val 10000"/>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smtClean="0"/>
            <a:t>How can we be pure in our imaginations, in our thoughts, in our words, in our decision-making, and in our desires? </a:t>
          </a:r>
          <a:endParaRPr lang="en-US" sz="3200" kern="1200" dirty="0"/>
        </a:p>
      </dsp:txBody>
      <dsp:txXfrm>
        <a:off x="1988194" y="1753344"/>
        <a:ext cx="7155805" cy="1593949"/>
      </dsp:txXfrm>
    </dsp:sp>
    <dsp:sp modelId="{F29F3AFB-0670-A242-A06F-3DE9FF05E12B}">
      <dsp:nvSpPr>
        <dsp:cNvPr id="0" name=""/>
        <dsp:cNvSpPr/>
      </dsp:nvSpPr>
      <dsp:spPr>
        <a:xfrm>
          <a:off x="159394" y="1912739"/>
          <a:ext cx="1828800" cy="1275159"/>
        </a:xfrm>
        <a:prstGeom prst="roundRect">
          <a:avLst>
            <a:gd name="adj" fmla="val 10000"/>
          </a:avLst>
        </a:prstGeom>
        <a:blipFill rotWithShape="0">
          <a:blip xmlns:r="http://schemas.openxmlformats.org/officeDocument/2006/relationships" r:embed="rId2"/>
          <a:stretch>
            <a:fillRect/>
          </a:stretch>
        </a:blipFill>
        <a:ln>
          <a:noFill/>
        </a:ln>
        <a:effectLst>
          <a:outerShdw blurRad="38100" dist="300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3D70962D-8479-324C-9675-D4C264948544}">
      <dsp:nvSpPr>
        <dsp:cNvPr id="0" name=""/>
        <dsp:cNvSpPr/>
      </dsp:nvSpPr>
      <dsp:spPr>
        <a:xfrm>
          <a:off x="0" y="3506688"/>
          <a:ext cx="9144000" cy="1593949"/>
        </a:xfrm>
        <a:prstGeom prst="roundRect">
          <a:avLst>
            <a:gd name="adj" fmla="val 10000"/>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smtClean="0"/>
            <a:t>How can we think what God thinks, will what God wills, and desire what God desires, and love what God loves? </a:t>
          </a:r>
          <a:endParaRPr lang="en-US" sz="3200" kern="1200" dirty="0"/>
        </a:p>
      </dsp:txBody>
      <dsp:txXfrm>
        <a:off x="1988194" y="3506688"/>
        <a:ext cx="7155805" cy="1593949"/>
      </dsp:txXfrm>
    </dsp:sp>
    <dsp:sp modelId="{C26DEA7B-76DF-E84C-B5EB-C4A76111F43D}">
      <dsp:nvSpPr>
        <dsp:cNvPr id="0" name=""/>
        <dsp:cNvSpPr/>
      </dsp:nvSpPr>
      <dsp:spPr>
        <a:xfrm>
          <a:off x="159394" y="3666083"/>
          <a:ext cx="1828800" cy="1275159"/>
        </a:xfrm>
        <a:prstGeom prst="roundRect">
          <a:avLst>
            <a:gd name="adj" fmla="val 10000"/>
          </a:avLst>
        </a:prstGeom>
        <a:blipFill rotWithShape="0">
          <a:blip xmlns:r="http://schemas.openxmlformats.org/officeDocument/2006/relationships" r:embed="rId3"/>
          <a:stretch>
            <a:fillRect/>
          </a:stretch>
        </a:blipFill>
        <a:ln>
          <a:noFill/>
        </a:ln>
        <a:effectLst>
          <a:outerShdw blurRad="38100" dist="300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1252A0A2-B784-6343-88FF-B1E694F39D3B}">
      <dsp:nvSpPr>
        <dsp:cNvPr id="0" name=""/>
        <dsp:cNvSpPr/>
      </dsp:nvSpPr>
      <dsp:spPr>
        <a:xfrm>
          <a:off x="0" y="5260032"/>
          <a:ext cx="9144000" cy="1593949"/>
        </a:xfrm>
        <a:prstGeom prst="roundRect">
          <a:avLst>
            <a:gd name="adj" fmla="val 10000"/>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smtClean="0"/>
            <a:t>How can our hearts be pure hearts, free from errors like pride and envy, free from evil thoughts and evil deeds?</a:t>
          </a:r>
          <a:endParaRPr lang="en-US" sz="3200" kern="1200" dirty="0"/>
        </a:p>
      </dsp:txBody>
      <dsp:txXfrm>
        <a:off x="1988194" y="5260032"/>
        <a:ext cx="7155805" cy="1593949"/>
      </dsp:txXfrm>
    </dsp:sp>
    <dsp:sp modelId="{EC0A9E79-4BBD-B94D-8C3F-972E5243DE20}">
      <dsp:nvSpPr>
        <dsp:cNvPr id="0" name=""/>
        <dsp:cNvSpPr/>
      </dsp:nvSpPr>
      <dsp:spPr>
        <a:xfrm>
          <a:off x="159394" y="5419427"/>
          <a:ext cx="1828800" cy="1275159"/>
        </a:xfrm>
        <a:prstGeom prst="roundRect">
          <a:avLst>
            <a:gd name="adj" fmla="val 10000"/>
          </a:avLst>
        </a:prstGeom>
        <a:blipFill rotWithShape="0">
          <a:blip xmlns:r="http://schemas.openxmlformats.org/officeDocument/2006/relationships" r:embed="rId4"/>
          <a:stretch>
            <a:fillRect/>
          </a:stretch>
        </a:blipFill>
        <a:ln>
          <a:noFill/>
        </a:ln>
        <a:effectLst>
          <a:outerShdw blurRad="38100" dist="30000" dir="5400000" rotWithShape="0">
            <a:srgbClr val="000000">
              <a:alpha val="45000"/>
            </a:srgbClr>
          </a:outerShdw>
        </a:effectLst>
      </dsp:spPr>
      <dsp:style>
        <a:lnRef idx="0">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2FDD00E-315D-194E-86A4-B9A4BCC1A552}">
      <dsp:nvSpPr>
        <dsp:cNvPr id="0" name=""/>
        <dsp:cNvSpPr/>
      </dsp:nvSpPr>
      <dsp:spPr>
        <a:xfrm>
          <a:off x="0" y="0"/>
          <a:ext cx="9144000" cy="1593949"/>
        </a:xfrm>
        <a:prstGeom prst="roundRect">
          <a:avLst>
            <a:gd name="adj" fmla="val 10000"/>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smtClean="0"/>
            <a:t>As a rule, we are very quick to excuse transgressions; making all sorts of rationalizations in order to justify our thoughts and actions. </a:t>
          </a:r>
          <a:endParaRPr lang="en-US" sz="2500" kern="1200" dirty="0"/>
        </a:p>
      </dsp:txBody>
      <dsp:txXfrm>
        <a:off x="1988194" y="0"/>
        <a:ext cx="7155805" cy="1593949"/>
      </dsp:txXfrm>
    </dsp:sp>
    <dsp:sp modelId="{6A273985-2CBD-0E41-A6DB-77697F82E9A5}">
      <dsp:nvSpPr>
        <dsp:cNvPr id="0" name=""/>
        <dsp:cNvSpPr/>
      </dsp:nvSpPr>
      <dsp:spPr>
        <a:xfrm>
          <a:off x="159394" y="159394"/>
          <a:ext cx="1828800" cy="1275159"/>
        </a:xfrm>
        <a:prstGeom prst="roundRect">
          <a:avLst>
            <a:gd name="adj" fmla="val 10000"/>
          </a:avLst>
        </a:prstGeom>
        <a:blipFill rotWithShape="0">
          <a:blip xmlns:r="http://schemas.openxmlformats.org/officeDocument/2006/relationships" r:embed="rId1"/>
          <a:stretch>
            <a:fillRect/>
          </a:stretch>
        </a:blipFill>
        <a:ln>
          <a:noFill/>
        </a:ln>
        <a:effectLst>
          <a:outerShdw blurRad="38100" dist="300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33E0AE05-5318-194A-80C8-72D6AA736BD2}">
      <dsp:nvSpPr>
        <dsp:cNvPr id="0" name=""/>
        <dsp:cNvSpPr/>
      </dsp:nvSpPr>
      <dsp:spPr>
        <a:xfrm>
          <a:off x="0" y="1753344"/>
          <a:ext cx="9144000" cy="1593949"/>
        </a:xfrm>
        <a:prstGeom prst="roundRect">
          <a:avLst>
            <a:gd name="adj" fmla="val 10000"/>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smtClean="0"/>
            <a:t>Until we recognize the complete inadequacy of dealing with our imperfections through the use of half-way measures we cannot hope to overcome them.</a:t>
          </a:r>
          <a:endParaRPr lang="en-US" sz="2500" kern="1200" dirty="0"/>
        </a:p>
      </dsp:txBody>
      <dsp:txXfrm>
        <a:off x="1988194" y="1753344"/>
        <a:ext cx="7155805" cy="1593949"/>
      </dsp:txXfrm>
    </dsp:sp>
    <dsp:sp modelId="{F29F3AFB-0670-A242-A06F-3DE9FF05E12B}">
      <dsp:nvSpPr>
        <dsp:cNvPr id="0" name=""/>
        <dsp:cNvSpPr/>
      </dsp:nvSpPr>
      <dsp:spPr>
        <a:xfrm>
          <a:off x="159394" y="1912739"/>
          <a:ext cx="1828800" cy="1275159"/>
        </a:xfrm>
        <a:prstGeom prst="roundRect">
          <a:avLst>
            <a:gd name="adj" fmla="val 10000"/>
          </a:avLst>
        </a:prstGeom>
        <a:blipFill rotWithShape="0">
          <a:blip xmlns:r="http://schemas.openxmlformats.org/officeDocument/2006/relationships" r:embed="rId2"/>
          <a:stretch>
            <a:fillRect/>
          </a:stretch>
        </a:blipFill>
        <a:ln>
          <a:noFill/>
        </a:ln>
        <a:effectLst>
          <a:outerShdw blurRad="38100" dist="300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3D70962D-8479-324C-9675-D4C264948544}">
      <dsp:nvSpPr>
        <dsp:cNvPr id="0" name=""/>
        <dsp:cNvSpPr/>
      </dsp:nvSpPr>
      <dsp:spPr>
        <a:xfrm>
          <a:off x="0" y="3506688"/>
          <a:ext cx="9144000" cy="1593949"/>
        </a:xfrm>
        <a:prstGeom prst="roundRect">
          <a:avLst>
            <a:gd name="adj" fmla="val 10000"/>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smtClean="0"/>
            <a:t>If we are serious about personal change, we must not hang on to any known imperfections we have. </a:t>
          </a:r>
          <a:endParaRPr lang="en-US" sz="2500" kern="1200" dirty="0"/>
        </a:p>
      </dsp:txBody>
      <dsp:txXfrm>
        <a:off x="1988194" y="3506688"/>
        <a:ext cx="7155805" cy="1593949"/>
      </dsp:txXfrm>
    </dsp:sp>
    <dsp:sp modelId="{C26DEA7B-76DF-E84C-B5EB-C4A76111F43D}">
      <dsp:nvSpPr>
        <dsp:cNvPr id="0" name=""/>
        <dsp:cNvSpPr/>
      </dsp:nvSpPr>
      <dsp:spPr>
        <a:xfrm>
          <a:off x="159394" y="3666083"/>
          <a:ext cx="1828800" cy="1275159"/>
        </a:xfrm>
        <a:prstGeom prst="roundRect">
          <a:avLst>
            <a:gd name="adj" fmla="val 10000"/>
          </a:avLst>
        </a:prstGeom>
        <a:blipFill rotWithShape="0">
          <a:blip xmlns:r="http://schemas.openxmlformats.org/officeDocument/2006/relationships" r:embed="rId3"/>
          <a:stretch>
            <a:fillRect/>
          </a:stretch>
        </a:blipFill>
        <a:ln>
          <a:noFill/>
        </a:ln>
        <a:effectLst>
          <a:outerShdw blurRad="38100" dist="300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1252A0A2-B784-6343-88FF-B1E694F39D3B}">
      <dsp:nvSpPr>
        <dsp:cNvPr id="0" name=""/>
        <dsp:cNvSpPr/>
      </dsp:nvSpPr>
      <dsp:spPr>
        <a:xfrm>
          <a:off x="0" y="5260032"/>
          <a:ext cx="9144000" cy="1593949"/>
        </a:xfrm>
        <a:prstGeom prst="roundRect">
          <a:avLst>
            <a:gd name="adj" fmla="val 10000"/>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smtClean="0"/>
            <a:t>Keeping our hearts pure will require a total commitment at every moment. We have to commit ourselves every day to at least making the attempt not to err at all. </a:t>
          </a:r>
          <a:endParaRPr lang="en-US" sz="2500" kern="1200" dirty="0"/>
        </a:p>
      </dsp:txBody>
      <dsp:txXfrm>
        <a:off x="1988194" y="5260032"/>
        <a:ext cx="7155805" cy="1593949"/>
      </dsp:txXfrm>
    </dsp:sp>
    <dsp:sp modelId="{EC0A9E79-4BBD-B94D-8C3F-972E5243DE20}">
      <dsp:nvSpPr>
        <dsp:cNvPr id="0" name=""/>
        <dsp:cNvSpPr/>
      </dsp:nvSpPr>
      <dsp:spPr>
        <a:xfrm>
          <a:off x="159394" y="5419427"/>
          <a:ext cx="1828800" cy="1275159"/>
        </a:xfrm>
        <a:prstGeom prst="roundRect">
          <a:avLst>
            <a:gd name="adj" fmla="val 10000"/>
          </a:avLst>
        </a:prstGeom>
        <a:blipFill rotWithShape="0">
          <a:blip xmlns:r="http://schemas.openxmlformats.org/officeDocument/2006/relationships" r:embed="rId4"/>
          <a:stretch>
            <a:fillRect/>
          </a:stretch>
        </a:blipFill>
        <a:ln>
          <a:noFill/>
        </a:ln>
        <a:effectLst>
          <a:outerShdw blurRad="38100" dist="30000" dir="5400000" rotWithShape="0">
            <a:srgbClr val="000000">
              <a:alpha val="45000"/>
            </a:srgbClr>
          </a:outerShdw>
        </a:effectLst>
      </dsp:spPr>
      <dsp:style>
        <a:lnRef idx="0">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7">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6">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E48EF4EF-EF55-4CC2-94D9-2D7AE427E2DE}" type="datetimeFigureOut">
              <a:rPr lang="en-US" smtClean="0"/>
              <a:pPr/>
              <a:t>3/21/11</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FF97CD13-919B-4143-B5D0-31D8C63D417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48EF4EF-EF55-4CC2-94D9-2D7AE427E2DE}" type="datetimeFigureOut">
              <a:rPr lang="en-US" smtClean="0"/>
              <a:pPr/>
              <a:t>3/21/11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7CD13-919B-4143-B5D0-31D8C63D417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E48EF4EF-EF55-4CC2-94D9-2D7AE427E2DE}" type="datetimeFigureOut">
              <a:rPr lang="en-US" smtClean="0"/>
              <a:pPr/>
              <a:t>3/21/11</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FF97CD13-919B-4143-B5D0-31D8C63D417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E48EF4EF-EF55-4CC2-94D9-2D7AE427E2DE}" type="datetimeFigureOut">
              <a:rPr lang="en-US" smtClean="0"/>
              <a:pPr/>
              <a:t>3/21/11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F97CD13-919B-4143-B5D0-31D8C63D417F}"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E48EF4EF-EF55-4CC2-94D9-2D7AE427E2DE}" type="datetimeFigureOut">
              <a:rPr lang="en-US" smtClean="0"/>
              <a:pPr/>
              <a:t>3/21/11</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FF97CD13-919B-4143-B5D0-31D8C63D417F}"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E48EF4EF-EF55-4CC2-94D9-2D7AE427E2DE}" type="datetimeFigureOut">
              <a:rPr lang="en-US" smtClean="0"/>
              <a:pPr/>
              <a:t>3/21/11</a:t>
            </a:fld>
            <a:endParaRPr lang="en-US"/>
          </a:p>
        </p:txBody>
      </p:sp>
      <p:sp>
        <p:nvSpPr>
          <p:cNvPr id="10" name="Slide Number Placeholder 9"/>
          <p:cNvSpPr>
            <a:spLocks noGrp="1"/>
          </p:cNvSpPr>
          <p:nvPr>
            <p:ph type="sldNum" sz="quarter" idx="16"/>
          </p:nvPr>
        </p:nvSpPr>
        <p:spPr/>
        <p:txBody>
          <a:bodyPr rtlCol="0"/>
          <a:lstStyle/>
          <a:p>
            <a:fld id="{FF97CD13-919B-4143-B5D0-31D8C63D417F}"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E48EF4EF-EF55-4CC2-94D9-2D7AE427E2DE}" type="datetimeFigureOut">
              <a:rPr lang="en-US" smtClean="0"/>
              <a:pPr/>
              <a:t>3/21/11</a:t>
            </a:fld>
            <a:endParaRPr lang="en-US"/>
          </a:p>
        </p:txBody>
      </p:sp>
      <p:sp>
        <p:nvSpPr>
          <p:cNvPr id="12" name="Slide Number Placeholder 11"/>
          <p:cNvSpPr>
            <a:spLocks noGrp="1"/>
          </p:cNvSpPr>
          <p:nvPr>
            <p:ph type="sldNum" sz="quarter" idx="16"/>
          </p:nvPr>
        </p:nvSpPr>
        <p:spPr/>
        <p:txBody>
          <a:bodyPr rtlCol="0"/>
          <a:lstStyle/>
          <a:p>
            <a:fld id="{FF97CD13-919B-4143-B5D0-31D8C63D417F}"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48EF4EF-EF55-4CC2-94D9-2D7AE427E2DE}" type="datetimeFigureOut">
              <a:rPr lang="en-US" smtClean="0"/>
              <a:pPr/>
              <a:t>3/21/11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FF97CD13-919B-4143-B5D0-31D8C63D417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8EF4EF-EF55-4CC2-94D9-2D7AE427E2DE}" type="datetimeFigureOut">
              <a:rPr lang="en-US" smtClean="0"/>
              <a:pPr/>
              <a:t>3/21/11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FF97CD13-919B-4143-B5D0-31D8C63D417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E48EF4EF-EF55-4CC2-94D9-2D7AE427E2DE}" type="datetimeFigureOut">
              <a:rPr lang="en-US" smtClean="0"/>
              <a:pPr/>
              <a:t>3/21/11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FF97CD13-919B-4143-B5D0-31D8C63D417F}"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E48EF4EF-EF55-4CC2-94D9-2D7AE427E2DE}" type="datetimeFigureOut">
              <a:rPr lang="en-US" smtClean="0"/>
              <a:pPr/>
              <a:t>3/21/11</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FF97CD13-919B-4143-B5D0-31D8C63D417F}"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E48EF4EF-EF55-4CC2-94D9-2D7AE427E2DE}" type="datetimeFigureOut">
              <a:rPr lang="en-US" smtClean="0"/>
              <a:pPr/>
              <a:t>3/21/11</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FF97CD13-919B-4143-B5D0-31D8C63D417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5.jpeg"/><Relationship Id="rId3"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1.xml"/><Relationship Id="rId2"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5" Type="http://schemas.openxmlformats.org/officeDocument/2006/relationships/image" Target="../media/image24.jpeg"/><Relationship Id="rId6" Type="http://schemas.openxmlformats.org/officeDocument/2006/relationships/image" Target="../media/image25.jpeg"/><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 Id="rId3" Type="http://schemas.openxmlformats.org/officeDocument/2006/relationships/image" Target="../media/image2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 Id="rId3"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3.jpeg"/><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1.xml"/><Relationship Id="rId2" Type="http://schemas.openxmlformats.org/officeDocument/2006/relationships/diagramData" Target="../diagrams/data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jpeg"/></Relationships>
</file>

<file path=ppt/slides/_rels/slide21.xml.rels><?xml version="1.0" encoding="UTF-8" standalone="yes"?>
<Relationships xmlns="http://schemas.openxmlformats.org/package/2006/relationships"><Relationship Id="rId3" Type="http://schemas.openxmlformats.org/officeDocument/2006/relationships/image" Target="../media/image41.gif"/><Relationship Id="rId4" Type="http://schemas.openxmlformats.org/officeDocument/2006/relationships/image" Target="../media/image42.png"/><Relationship Id="rId5" Type="http://schemas.openxmlformats.org/officeDocument/2006/relationships/image" Target="../media/image43.gif"/><Relationship Id="rId1" Type="http://schemas.openxmlformats.org/officeDocument/2006/relationships/slideLayout" Target="../slideLayouts/slideLayout5.xml"/><Relationship Id="rId2" Type="http://schemas.openxmlformats.org/officeDocument/2006/relationships/image" Target="../media/image40.g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4.jpeg"/><Relationship Id="rId3" Type="http://schemas.openxmlformats.org/officeDocument/2006/relationships/image" Target="../media/image4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6.jpeg"/></Relationships>
</file>

<file path=ppt/slides/_rels/slide24.xml.rels><?xml version="1.0" encoding="UTF-8" standalone="yes"?>
<Relationships xmlns="http://schemas.openxmlformats.org/package/2006/relationships"><Relationship Id="rId3" Type="http://schemas.openxmlformats.org/officeDocument/2006/relationships/image" Target="../media/image48.jpeg"/><Relationship Id="rId4" Type="http://schemas.openxmlformats.org/officeDocument/2006/relationships/image" Target="../media/image49.jpeg"/><Relationship Id="rId1" Type="http://schemas.openxmlformats.org/officeDocument/2006/relationships/slideLayout" Target="../slideLayouts/slideLayout5.xml"/><Relationship Id="rId2" Type="http://schemas.openxmlformats.org/officeDocument/2006/relationships/image" Target="../media/image4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0.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1.jpeg"/></Relationships>
</file>

<file path=ppt/slides/_rels/slide27.xml.rels><?xml version="1.0" encoding="UTF-8" standalone="yes"?>
<Relationships xmlns="http://schemas.openxmlformats.org/package/2006/relationships"><Relationship Id="rId3" Type="http://schemas.openxmlformats.org/officeDocument/2006/relationships/hyperlink" Target="http://www.spiritist.us" TargetMode="External"/><Relationship Id="rId4" Type="http://schemas.openxmlformats.org/officeDocument/2006/relationships/image" Target="../media/image53.png"/><Relationship Id="rId1" Type="http://schemas.openxmlformats.org/officeDocument/2006/relationships/slideLayout" Target="../slideLayouts/slideLayout2.xml"/><Relationship Id="rId2" Type="http://schemas.openxmlformats.org/officeDocument/2006/relationships/image" Target="../media/image5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3280383491_98cdf9b4f5-300x282.jpg"/>
          <p:cNvPicPr>
            <a:picLocks noChangeAspect="1"/>
          </p:cNvPicPr>
          <p:nvPr/>
        </p:nvPicPr>
        <p:blipFill>
          <a:blip r:embed="rId2"/>
          <a:stretch>
            <a:fillRect/>
          </a:stretch>
        </p:blipFill>
        <p:spPr>
          <a:xfrm>
            <a:off x="0" y="0"/>
            <a:ext cx="9144000" cy="6019800"/>
          </a:xfrm>
          <a:prstGeom prst="rect">
            <a:avLst/>
          </a:prstGeom>
        </p:spPr>
      </p:pic>
      <p:pic>
        <p:nvPicPr>
          <p:cNvPr id="5" name="Picture 18" descr="New USSC Logo 003 Small Banner"/>
          <p:cNvPicPr>
            <a:picLocks noChangeAspect="1" noChangeArrowheads="1"/>
          </p:cNvPicPr>
          <p:nvPr/>
        </p:nvPicPr>
        <p:blipFill>
          <a:blip r:embed="rId3" cstate="print"/>
          <a:srcRect/>
          <a:stretch>
            <a:fillRect/>
          </a:stretch>
        </p:blipFill>
        <p:spPr bwMode="auto">
          <a:xfrm>
            <a:off x="0" y="6172200"/>
            <a:ext cx="2209800" cy="609600"/>
          </a:xfrm>
          <a:prstGeom prst="rect">
            <a:avLst/>
          </a:prstGeom>
          <a:noFill/>
          <a:ln w="9525">
            <a:noFill/>
            <a:miter lim="800000"/>
            <a:headEnd/>
            <a:tailEnd/>
          </a:ln>
        </p:spPr>
      </p:pic>
      <p:sp>
        <p:nvSpPr>
          <p:cNvPr id="6" name="Rectangle 19"/>
          <p:cNvSpPr>
            <a:spLocks noChangeArrowheads="1"/>
          </p:cNvSpPr>
          <p:nvPr/>
        </p:nvSpPr>
        <p:spPr bwMode="auto">
          <a:xfrm>
            <a:off x="5407816" y="6334650"/>
            <a:ext cx="3461254" cy="276999"/>
          </a:xfrm>
          <a:prstGeom prst="rect">
            <a:avLst/>
          </a:prstGeom>
          <a:noFill/>
          <a:ln w="9525">
            <a:noFill/>
            <a:miter lim="800000"/>
            <a:headEnd/>
            <a:tailEnd/>
          </a:ln>
        </p:spPr>
        <p:txBody>
          <a:bodyPr wrap="none">
            <a:prstTxWarp prst="textNoShape">
              <a:avLst/>
            </a:prstTxWarp>
            <a:spAutoFit/>
          </a:bodyPr>
          <a:lstStyle/>
          <a:p>
            <a:r>
              <a:rPr lang="en-US" sz="1200" b="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Verdana" charset="0"/>
              </a:rPr>
              <a:t>2011 </a:t>
            </a:r>
            <a:r>
              <a:rPr lang="en-US" sz="12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Verdana" charset="0"/>
              </a:rPr>
              <a:t>© United States Spiritist Council</a:t>
            </a:r>
          </a:p>
        </p:txBody>
      </p:sp>
      <p:pic>
        <p:nvPicPr>
          <p:cNvPr id="8" name="Picture 7" descr="gaetano_virtue_of_selfishness.png"/>
          <p:cNvPicPr>
            <a:picLocks noChangeAspect="1"/>
          </p:cNvPicPr>
          <p:nvPr/>
        </p:nvPicPr>
        <p:blipFill>
          <a:blip r:embed="rId4"/>
          <a:stretch>
            <a:fillRect/>
          </a:stretch>
        </p:blipFill>
        <p:spPr>
          <a:xfrm>
            <a:off x="1" y="0"/>
            <a:ext cx="9144000" cy="6019800"/>
          </a:xfrm>
          <a:prstGeom prst="rect">
            <a:avLst/>
          </a:prstGeom>
        </p:spPr>
      </p:pic>
      <p:sp>
        <p:nvSpPr>
          <p:cNvPr id="11" name="Title 1"/>
          <p:cNvSpPr txBox="1">
            <a:spLocks/>
          </p:cNvSpPr>
          <p:nvPr/>
        </p:nvSpPr>
        <p:spPr>
          <a:xfrm>
            <a:off x="0" y="4572000"/>
            <a:ext cx="5943600" cy="1447800"/>
          </a:xfrm>
          <a:prstGeom prst="rect">
            <a:avLst/>
          </a:prstGeom>
        </p:spPr>
        <p:txBody>
          <a:bodyPr vert="horz" anchor="b">
            <a:normAutofit fontScale="9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mj-lt"/>
                <a:ea typeface="+mj-ea"/>
                <a:cs typeface="+mj-cs"/>
              </a:rPr>
              <a:t>MORAL PERFECTION – CLEANLINESS &amp; CHASTITY</a:t>
            </a:r>
            <a:endParaRPr kumimoji="0" lang="en-US" sz="4400" b="1" i="0" u="none" strike="noStrike" kern="1200" cap="none" spc="0" normalizeH="0" baseline="0"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mj-lt"/>
              <a:ea typeface="+mj-ea"/>
              <a:cs typeface="+mj-cs"/>
            </a:endParaRPr>
          </a:p>
        </p:txBody>
      </p:sp>
      <p:sp>
        <p:nvSpPr>
          <p:cNvPr id="12" name="WordArt 23"/>
          <p:cNvSpPr>
            <a:spLocks noChangeArrowheads="1" noChangeShapeType="1" noTextEdit="1"/>
          </p:cNvSpPr>
          <p:nvPr/>
        </p:nvSpPr>
        <p:spPr bwMode="auto">
          <a:xfrm>
            <a:off x="152400" y="304800"/>
            <a:ext cx="4267200" cy="609600"/>
          </a:xfrm>
          <a:prstGeom prst="rect">
            <a:avLst/>
          </a:prstGeom>
        </p:spPr>
        <p:txBody>
          <a:bodyPr wrap="none" fromWordArt="1">
            <a:prstTxWarp prst="textPlain">
              <a:avLst>
                <a:gd name="adj" fmla="val 50000"/>
              </a:avLst>
            </a:prstTxWarp>
          </a:bodyPr>
          <a:lstStyle/>
          <a:p>
            <a:r>
              <a:rPr lang="en-US" sz="28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Verdana" charset="0"/>
                <a:ea typeface="+mj-ea"/>
                <a:cs typeface="+mj-cs"/>
              </a:rPr>
              <a:t>Inner Transformation </a:t>
            </a:r>
          </a:p>
        </p:txBody>
      </p:sp>
      <p:sp>
        <p:nvSpPr>
          <p:cNvPr id="13" name="WordArt 23"/>
          <p:cNvSpPr>
            <a:spLocks noChangeArrowheads="1" noChangeShapeType="1" noTextEdit="1"/>
          </p:cNvSpPr>
          <p:nvPr/>
        </p:nvSpPr>
        <p:spPr bwMode="auto">
          <a:xfrm>
            <a:off x="152400" y="914400"/>
            <a:ext cx="1676400" cy="228600"/>
          </a:xfrm>
          <a:prstGeom prst="rect">
            <a:avLst/>
          </a:prstGeom>
        </p:spPr>
        <p:txBody>
          <a:bodyPr wrap="none" fromWordArt="1">
            <a:prstTxWarp prst="textPlain">
              <a:avLst>
                <a:gd name="adj" fmla="val 50000"/>
              </a:avLst>
            </a:prstTxWarp>
          </a:bodyPr>
          <a:lstStyle/>
          <a:p>
            <a:r>
              <a:rPr lang="en-US" sz="28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Verdana" charset="0"/>
                <a:ea typeface="+mj-ea"/>
                <a:cs typeface="+mj-cs"/>
              </a:rPr>
              <a:t>Lesson 7</a:t>
            </a:r>
          </a:p>
        </p:txBody>
      </p:sp>
      <p:sp>
        <p:nvSpPr>
          <p:cNvPr id="9" name="Rectangle 8"/>
          <p:cNvSpPr/>
          <p:nvPr/>
        </p:nvSpPr>
        <p:spPr>
          <a:xfrm>
            <a:off x="0" y="0"/>
            <a:ext cx="9144000" cy="304800"/>
          </a:xfrm>
          <a:prstGeom prst="rect">
            <a:avLst/>
          </a:prstGeom>
          <a:solidFill>
            <a:schemeClr val="accent4">
              <a:lumMod val="75000"/>
            </a:schemeClr>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i="1" dirty="0" smtClean="0"/>
              <a:t>Let the little children come to me</a:t>
            </a:r>
            <a:endParaRPr lang="en-US" dirty="0"/>
          </a:p>
        </p:txBody>
      </p:sp>
      <p:sp>
        <p:nvSpPr>
          <p:cNvPr id="6" name="Content Placeholder 5"/>
          <p:cNvSpPr>
            <a:spLocks noGrp="1"/>
          </p:cNvSpPr>
          <p:nvPr>
            <p:ph sz="quarter" idx="2"/>
          </p:nvPr>
        </p:nvSpPr>
        <p:spPr>
          <a:xfrm>
            <a:off x="609600" y="1752600"/>
            <a:ext cx="3886200" cy="4724400"/>
          </a:xfrm>
        </p:spPr>
        <p:txBody>
          <a:bodyPr>
            <a:normAutofit fontScale="77500" lnSpcReduction="20000"/>
          </a:bodyPr>
          <a:lstStyle/>
          <a:p>
            <a:r>
              <a:rPr lang="en-US" sz="3097" i="1" dirty="0" smtClean="0"/>
              <a:t>Only a spirit who has reached perfection could give us a model of true purity.</a:t>
            </a:r>
          </a:p>
          <a:p>
            <a:r>
              <a:rPr lang="en-US" sz="3097" i="1" dirty="0" smtClean="0"/>
              <a:t>But from the present life point of view, because, they have not yet manifested any perverse inclinations, little children offer us the picture of innocence and candor. </a:t>
            </a:r>
          </a:p>
          <a:p>
            <a:r>
              <a:rPr lang="en-US" sz="3097" i="1" dirty="0" smtClean="0"/>
              <a:t>Jesus does not say that the kingdom of God is for them literally, but for those who are like them.</a:t>
            </a:r>
            <a:r>
              <a:rPr lang="en-US" sz="2000" dirty="0" smtClean="0"/>
              <a:t>(GAS Chap 8, item 3) </a:t>
            </a:r>
            <a:endParaRPr lang="en-US" dirty="0"/>
          </a:p>
        </p:txBody>
      </p:sp>
      <p:sp>
        <p:nvSpPr>
          <p:cNvPr id="7" name="Text Placeholder 6"/>
          <p:cNvSpPr>
            <a:spLocks noGrp="1"/>
          </p:cNvSpPr>
          <p:nvPr>
            <p:ph type="body" sz="quarter" idx="3"/>
          </p:nvPr>
        </p:nvSpPr>
        <p:spPr/>
        <p:txBody>
          <a:bodyPr/>
          <a:lstStyle/>
          <a:p>
            <a:endParaRPr lang="en-US"/>
          </a:p>
        </p:txBody>
      </p:sp>
      <p:grpSp>
        <p:nvGrpSpPr>
          <p:cNvPr id="11" name="Group 10"/>
          <p:cNvGrpSpPr/>
          <p:nvPr/>
        </p:nvGrpSpPr>
        <p:grpSpPr>
          <a:xfrm>
            <a:off x="4800600" y="4114800"/>
            <a:ext cx="3886200" cy="2362200"/>
            <a:chOff x="6201824" y="246662"/>
            <a:chExt cx="2942176" cy="2548837"/>
          </a:xfrm>
        </p:grpSpPr>
        <p:pic>
          <p:nvPicPr>
            <p:cNvPr id="9" name="Picture 8" descr="print7_small_1.jpg"/>
            <p:cNvPicPr>
              <a:picLocks noChangeAspect="1"/>
            </p:cNvPicPr>
            <p:nvPr/>
          </p:nvPicPr>
          <p:blipFill>
            <a:blip r:embed="rId2"/>
            <a:stretch>
              <a:fillRect/>
            </a:stretch>
          </p:blipFill>
          <p:spPr>
            <a:xfrm>
              <a:off x="6201824" y="246662"/>
              <a:ext cx="2942176" cy="254883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0" name="Rectangle 9"/>
            <p:cNvSpPr/>
            <p:nvPr/>
          </p:nvSpPr>
          <p:spPr>
            <a:xfrm>
              <a:off x="7420451" y="2145268"/>
              <a:ext cx="1723549" cy="398513"/>
            </a:xfrm>
            <a:prstGeom prst="rect">
              <a:avLst/>
            </a:prstGeom>
          </p:spPr>
          <p:txBody>
            <a:bodyPr wrap="square">
              <a:spAutoFit/>
            </a:bodyPr>
            <a:lstStyle/>
            <a:p>
              <a:r>
                <a:rPr lang="en-US" b="1" u="sng" dirty="0"/>
                <a:t>Stephanie Miles</a:t>
              </a:r>
              <a:endParaRPr lang="en-US" dirty="0"/>
            </a:p>
          </p:txBody>
        </p:sp>
      </p:grpSp>
      <p:pic>
        <p:nvPicPr>
          <p:cNvPr id="12" name="Picture 11" descr="lwjas0220.jpg"/>
          <p:cNvPicPr>
            <a:picLocks noChangeAspect="1"/>
          </p:cNvPicPr>
          <p:nvPr/>
        </p:nvPicPr>
        <p:blipFill>
          <a:blip r:embed="rId3"/>
          <a:stretch>
            <a:fillRect/>
          </a:stretch>
        </p:blipFill>
        <p:spPr>
          <a:xfrm>
            <a:off x="4800600" y="1752600"/>
            <a:ext cx="3886200" cy="242728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7" name="Diagram 6"/>
          <p:cNvGraphicFramePr/>
          <p:nvPr/>
        </p:nvGraphicFramePr>
        <p:xfrm>
          <a:off x="0" y="0"/>
          <a:ext cx="9144000" cy="6858000"/>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6A273985-2CBD-0E41-A6DB-77697F82E9A5}"/>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graphicEl>
                                              <a:dgm id="{52FDD00E-315D-194E-86A4-B9A4BCC1A552}"/>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graphicEl>
                                              <a:dgm id="{F29F3AFB-0670-A242-A06F-3DE9FF05E12B}"/>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graphicEl>
                                              <a:dgm id="{33E0AE05-5318-194A-80C8-72D6AA736BD2}"/>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C26DEA7B-76DF-E84C-B5EB-C4A76111F43D}"/>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graphicEl>
                                              <a:dgm id="{3D70962D-8479-324C-9675-D4C264948544}"/>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graphicEl>
                                              <a:dgm id="{EC0A9E79-4BBD-B94D-8C3F-972E5243DE20}"/>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graphicEl>
                                              <a:dgm id="{1252A0A2-B784-6343-88FF-B1E694F39D3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fontScale="92500"/>
          </a:bodyPr>
          <a:lstStyle/>
          <a:p>
            <a:pPr lvl="0"/>
            <a:r>
              <a:rPr lang="en-US" dirty="0" smtClean="0"/>
              <a:t>Many people have tried to purify themselves through asceticism or leading a life of complete self denial, </a:t>
            </a:r>
          </a:p>
          <a:p>
            <a:pPr lvl="0"/>
            <a:r>
              <a:rPr lang="en-US" dirty="0" smtClean="0"/>
              <a:t>or by other methods such as going away from the world and living in solitude, </a:t>
            </a:r>
          </a:p>
          <a:p>
            <a:pPr lvl="0"/>
            <a:r>
              <a:rPr lang="en-US" dirty="0" smtClean="0"/>
              <a:t>or permanent silence, </a:t>
            </a:r>
          </a:p>
          <a:p>
            <a:pPr lvl="0"/>
            <a:r>
              <a:rPr lang="en-US" dirty="0" smtClean="0"/>
              <a:t>or beating their bodies with whips and clubs. </a:t>
            </a:r>
          </a:p>
          <a:p>
            <a:pPr lvl="0"/>
            <a:r>
              <a:rPr lang="en-US" dirty="0" smtClean="0"/>
              <a:t>They have tried to cleanse themselves through celibacy, fasting, and prayers. </a:t>
            </a:r>
          </a:p>
          <a:p>
            <a:pPr lvl="0"/>
            <a:r>
              <a:rPr lang="en-US" dirty="0" smtClean="0"/>
              <a:t>But such asceticism will not result in purity of heart.</a:t>
            </a:r>
          </a:p>
        </p:txBody>
      </p:sp>
      <p:pic>
        <p:nvPicPr>
          <p:cNvPr id="5" name="Picture 4" descr="images-2.jpeg"/>
          <p:cNvPicPr>
            <a:picLocks noChangeAspect="1"/>
          </p:cNvPicPr>
          <p:nvPr/>
        </p:nvPicPr>
        <p:blipFill>
          <a:blip r:embed="rId2"/>
          <a:stretch>
            <a:fillRect/>
          </a:stretch>
        </p:blipFill>
        <p:spPr>
          <a:xfrm>
            <a:off x="7239000" y="0"/>
            <a:ext cx="1905000" cy="1267691"/>
          </a:xfrm>
          <a:prstGeom prst="rect">
            <a:avLst/>
          </a:prstGeom>
        </p:spPr>
      </p:pic>
      <p:pic>
        <p:nvPicPr>
          <p:cNvPr id="6" name="Picture 5" descr="images-3.jpeg"/>
          <p:cNvPicPr>
            <a:picLocks noChangeAspect="1"/>
          </p:cNvPicPr>
          <p:nvPr/>
        </p:nvPicPr>
        <p:blipFill>
          <a:blip r:embed="rId3"/>
          <a:stretch>
            <a:fillRect/>
          </a:stretch>
        </p:blipFill>
        <p:spPr>
          <a:xfrm>
            <a:off x="5638800" y="0"/>
            <a:ext cx="2038350" cy="1295400"/>
          </a:xfrm>
          <a:prstGeom prst="rect">
            <a:avLst/>
          </a:prstGeom>
        </p:spPr>
      </p:pic>
      <p:pic>
        <p:nvPicPr>
          <p:cNvPr id="7" name="Picture 6" descr="images.jpeg"/>
          <p:cNvPicPr>
            <a:picLocks noChangeAspect="1"/>
          </p:cNvPicPr>
          <p:nvPr/>
        </p:nvPicPr>
        <p:blipFill>
          <a:blip r:embed="rId4"/>
          <a:stretch>
            <a:fillRect/>
          </a:stretch>
        </p:blipFill>
        <p:spPr>
          <a:xfrm>
            <a:off x="3810000" y="0"/>
            <a:ext cx="1828800" cy="1295400"/>
          </a:xfrm>
          <a:prstGeom prst="rect">
            <a:avLst/>
          </a:prstGeom>
        </p:spPr>
      </p:pic>
      <p:pic>
        <p:nvPicPr>
          <p:cNvPr id="8" name="Picture 7" descr="images-2.jpeg"/>
          <p:cNvPicPr>
            <a:picLocks noChangeAspect="1"/>
          </p:cNvPicPr>
          <p:nvPr/>
        </p:nvPicPr>
        <p:blipFill>
          <a:blip r:embed="rId5"/>
          <a:stretch>
            <a:fillRect/>
          </a:stretch>
        </p:blipFill>
        <p:spPr>
          <a:xfrm>
            <a:off x="1905000" y="1"/>
            <a:ext cx="1908175" cy="1293086"/>
          </a:xfrm>
          <a:prstGeom prst="rect">
            <a:avLst/>
          </a:prstGeom>
        </p:spPr>
      </p:pic>
      <p:pic>
        <p:nvPicPr>
          <p:cNvPr id="9" name="Picture 8" descr="images-5.jpeg"/>
          <p:cNvPicPr>
            <a:picLocks noChangeAspect="1"/>
          </p:cNvPicPr>
          <p:nvPr/>
        </p:nvPicPr>
        <p:blipFill>
          <a:blip r:embed="rId6"/>
          <a:stretch>
            <a:fillRect/>
          </a:stretch>
        </p:blipFill>
        <p:spPr>
          <a:xfrm>
            <a:off x="0" y="0"/>
            <a:ext cx="1905000" cy="1295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images-3.jpeg"/>
          <p:cNvPicPr>
            <a:picLocks noChangeAspect="1"/>
          </p:cNvPicPr>
          <p:nvPr/>
        </p:nvPicPr>
        <p:blipFill>
          <a:blip r:embed="rId2">
            <a:alphaModFix amt="30000"/>
          </a:blip>
          <a:stretch>
            <a:fillRect/>
          </a:stretch>
        </p:blipFill>
        <p:spPr>
          <a:xfrm>
            <a:off x="0" y="1524000"/>
            <a:ext cx="9144000" cy="5324614"/>
          </a:xfrm>
          <a:prstGeom prst="rect">
            <a:avLst/>
          </a:prstGeom>
        </p:spPr>
      </p:pic>
      <p:pic>
        <p:nvPicPr>
          <p:cNvPr id="4" name="Picture 3" descr="images-4.jpeg"/>
          <p:cNvPicPr>
            <a:picLocks noChangeAspect="1"/>
          </p:cNvPicPr>
          <p:nvPr/>
        </p:nvPicPr>
        <p:blipFill>
          <a:blip r:embed="rId3">
            <a:alphaModFix amt="28000"/>
          </a:blip>
          <a:stretch>
            <a:fillRect/>
          </a:stretch>
        </p:blipFill>
        <p:spPr>
          <a:xfrm>
            <a:off x="7239000" y="1"/>
            <a:ext cx="1905000" cy="1295399"/>
          </a:xfrm>
          <a:prstGeom prst="rect">
            <a:avLst/>
          </a:prstGeom>
        </p:spPr>
      </p:pic>
      <p:sp>
        <p:nvSpPr>
          <p:cNvPr id="2" name="Title 1"/>
          <p:cNvSpPr>
            <a:spLocks noGrp="1"/>
          </p:cNvSpPr>
          <p:nvPr>
            <p:ph type="title"/>
          </p:nvPr>
        </p:nvSpPr>
        <p:spPr/>
        <p:txBody>
          <a:bodyPr/>
          <a:lstStyle/>
          <a:p>
            <a:r>
              <a:rPr lang="en-US" b="1" dirty="0" smtClean="0"/>
              <a:t>Path to Pureness of Heart</a:t>
            </a:r>
            <a:endParaRPr lang="en-US" b="1" dirty="0"/>
          </a:p>
        </p:txBody>
      </p:sp>
      <p:sp>
        <p:nvSpPr>
          <p:cNvPr id="3" name="Content Placeholder 2"/>
          <p:cNvSpPr>
            <a:spLocks noGrp="1"/>
          </p:cNvSpPr>
          <p:nvPr>
            <p:ph sz="quarter" idx="1"/>
          </p:nvPr>
        </p:nvSpPr>
        <p:spPr>
          <a:xfrm>
            <a:off x="533400" y="1600200"/>
            <a:ext cx="8153400" cy="4495800"/>
          </a:xfrm>
        </p:spPr>
        <p:txBody>
          <a:bodyPr>
            <a:normAutofit fontScale="92500" lnSpcReduction="10000"/>
          </a:bodyPr>
          <a:lstStyle/>
          <a:p>
            <a:pPr lvl="0"/>
            <a:r>
              <a:rPr lang="en-US" dirty="0" smtClean="0"/>
              <a:t>The path to a pure heart begins with the realization that we are on the way to perfection and therefore we still harbor negative feelings in our hearts. </a:t>
            </a:r>
          </a:p>
          <a:p>
            <a:pPr lvl="0"/>
            <a:r>
              <a:rPr lang="en-US" dirty="0" smtClean="0"/>
              <a:t>We learn from the teachings of Jesus and from the Bible that the way to God has nothing to do with our external appearance, our behavior, or our achievements. </a:t>
            </a:r>
          </a:p>
          <a:p>
            <a:pPr lvl="0"/>
            <a:r>
              <a:rPr lang="en-US" dirty="0" smtClean="0"/>
              <a:t>It does not matter what level of education, intellect, business success, or social position, the person has achieved. These factors have no effect on pureness of heart.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n-US" b="1" dirty="0" smtClean="0"/>
              <a:t>Parable of the Wedding Feast </a:t>
            </a:r>
            <a:r>
              <a:rPr lang="en-US" dirty="0" smtClean="0"/>
              <a:t/>
            </a:r>
            <a:br>
              <a:rPr lang="en-US" dirty="0" smtClean="0"/>
            </a:br>
            <a:r>
              <a:rPr lang="en-US" sz="2000" dirty="0" smtClean="0"/>
              <a:t>(Mt 22: 1-14)</a:t>
            </a:r>
            <a:endParaRPr lang="en-US" dirty="0"/>
          </a:p>
        </p:txBody>
      </p:sp>
      <p:pic>
        <p:nvPicPr>
          <p:cNvPr id="12" name="Content Placeholder 11" descr="Invitation.jpg"/>
          <p:cNvPicPr>
            <a:picLocks noGrp="1" noChangeAspect="1"/>
          </p:cNvPicPr>
          <p:nvPr>
            <p:ph sz="quarter" idx="1"/>
          </p:nvPr>
        </p:nvPicPr>
        <p:blipFill>
          <a:blip r:embed="rId2"/>
          <a:srcRect t="-5443" b="-5443"/>
          <a:stretch>
            <a:fillRect/>
          </a:stretch>
        </p:blipFill>
        <p:spPr>
          <a:xfrm>
            <a:off x="609600" y="1295401"/>
            <a:ext cx="3886200" cy="54101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 name="Content Placeholder 10"/>
          <p:cNvSpPr>
            <a:spLocks noGrp="1"/>
          </p:cNvSpPr>
          <p:nvPr>
            <p:ph sz="quarter" idx="2"/>
          </p:nvPr>
        </p:nvSpPr>
        <p:spPr>
          <a:xfrm>
            <a:off x="4572000" y="1589566"/>
            <a:ext cx="4419600" cy="4887433"/>
          </a:xfrm>
        </p:spPr>
        <p:txBody>
          <a:bodyPr>
            <a:normAutofit fontScale="77500" lnSpcReduction="20000"/>
          </a:bodyPr>
          <a:lstStyle/>
          <a:p>
            <a:pPr lvl="0"/>
            <a:r>
              <a:rPr lang="en-US" dirty="0" smtClean="0"/>
              <a:t>“The servants, after having invited and gathered together all those, both good and bad, whom they met in the streets, to sit at the tables and fill up the wedding hall, saw the King enter and ask a man: </a:t>
            </a:r>
          </a:p>
          <a:p>
            <a:pPr lvl="0"/>
            <a:r>
              <a:rPr lang="en-US" i="1" dirty="0" smtClean="0"/>
              <a:t>“My friend, why have you come in without a wedding garment?”</a:t>
            </a:r>
          </a:p>
          <a:p>
            <a:pPr lvl="0"/>
            <a:r>
              <a:rPr lang="en-US" dirty="0" smtClean="0"/>
              <a:t>The man remained silent. </a:t>
            </a:r>
          </a:p>
          <a:p>
            <a:pPr lvl="0"/>
            <a:r>
              <a:rPr lang="en-US" i="1" dirty="0" smtClean="0"/>
              <a:t>Then the king told his servants, “Bind his hands and feet and cast him into outer darkness; where there shall be weeping and gnashing of teeth, for many are called but few are chosen.’”</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b="1" dirty="0" smtClean="0"/>
              <a:t>Parable of the Wedding Feast </a:t>
            </a:r>
            <a:r>
              <a:rPr lang="en-US" dirty="0" smtClean="0"/>
              <a:t/>
            </a:r>
            <a:br>
              <a:rPr lang="en-US" dirty="0" smtClean="0"/>
            </a:br>
            <a:r>
              <a:rPr lang="en-US" sz="2000" dirty="0" smtClean="0"/>
              <a:t>(Mt 22: 1-14)</a:t>
            </a:r>
            <a:endParaRPr lang="en-US" dirty="0"/>
          </a:p>
        </p:txBody>
      </p:sp>
      <p:sp>
        <p:nvSpPr>
          <p:cNvPr id="6" name="Content Placeholder 5"/>
          <p:cNvSpPr>
            <a:spLocks noGrp="1"/>
          </p:cNvSpPr>
          <p:nvPr>
            <p:ph sz="quarter" idx="1"/>
          </p:nvPr>
        </p:nvSpPr>
        <p:spPr/>
        <p:txBody>
          <a:bodyPr/>
          <a:lstStyle/>
          <a:p>
            <a:r>
              <a:rPr lang="en-US" dirty="0" smtClean="0"/>
              <a:t>We learn from this parable that </a:t>
            </a:r>
            <a:r>
              <a:rPr lang="en-US" i="1" dirty="0" smtClean="0"/>
              <a:t>it is not enough simply to be invited; it is not enough simply to take the name of Christian, nor to sit at the table to take part in the heavenly banquet. </a:t>
            </a:r>
          </a:p>
          <a:p>
            <a:r>
              <a:rPr lang="en-US" i="1" dirty="0" smtClean="0"/>
              <a:t>Before anything else and as an express condition, it is necessary to be dressed in a wedding garment, which means to have a pure heart and to practice the law according to its spirit.</a:t>
            </a:r>
            <a:r>
              <a:rPr lang="en-US" dirty="0" smtClean="0"/>
              <a:t> (GAS Chap 18, item 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531352" cy="990600"/>
          </a:xfrm>
        </p:spPr>
        <p:txBody>
          <a:bodyPr>
            <a:noAutofit/>
          </a:bodyPr>
          <a:lstStyle/>
          <a:p>
            <a:r>
              <a:rPr lang="en-US" sz="2800" b="1" dirty="0" smtClean="0"/>
              <a:t>919. What is the most effective means for improving ourselves in this life and for resisting the draw of evil?</a:t>
            </a:r>
            <a:endParaRPr lang="en-US" sz="2800" dirty="0"/>
          </a:p>
        </p:txBody>
      </p:sp>
      <p:sp>
        <p:nvSpPr>
          <p:cNvPr id="3" name="Content Placeholder 2"/>
          <p:cNvSpPr>
            <a:spLocks noGrp="1"/>
          </p:cNvSpPr>
          <p:nvPr>
            <p:ph sz="quarter" idx="1"/>
          </p:nvPr>
        </p:nvSpPr>
        <p:spPr>
          <a:xfrm>
            <a:off x="612648" y="1600200"/>
            <a:ext cx="8531352" cy="609600"/>
          </a:xfrm>
        </p:spPr>
        <p:txBody>
          <a:bodyPr>
            <a:normAutofit/>
          </a:bodyPr>
          <a:lstStyle/>
          <a:p>
            <a:r>
              <a:rPr lang="en-US" dirty="0" smtClean="0"/>
              <a:t>“A sage of antiquity has told you: ‘Know thyself’.” (SB)</a:t>
            </a:r>
          </a:p>
          <a:p>
            <a:endParaRPr lang="en-US" dirty="0"/>
          </a:p>
        </p:txBody>
      </p:sp>
      <p:pic>
        <p:nvPicPr>
          <p:cNvPr id="4" name="Picture 3" descr="images-3.jpeg"/>
          <p:cNvPicPr>
            <a:picLocks noChangeAspect="1"/>
          </p:cNvPicPr>
          <p:nvPr/>
        </p:nvPicPr>
        <p:blipFill>
          <a:blip r:embed="rId2"/>
          <a:stretch>
            <a:fillRect/>
          </a:stretch>
        </p:blipFill>
        <p:spPr>
          <a:xfrm>
            <a:off x="838200" y="2286000"/>
            <a:ext cx="3581400" cy="3979333"/>
          </a:xfrm>
          <a:prstGeom prst="rect">
            <a:avLst/>
          </a:prstGeom>
        </p:spPr>
      </p:pic>
      <p:pic>
        <p:nvPicPr>
          <p:cNvPr id="5" name="Picture 4" descr="images-2.jpeg"/>
          <p:cNvPicPr>
            <a:picLocks noChangeAspect="1"/>
          </p:cNvPicPr>
          <p:nvPr/>
        </p:nvPicPr>
        <p:blipFill>
          <a:blip r:embed="rId3"/>
          <a:stretch>
            <a:fillRect/>
          </a:stretch>
        </p:blipFill>
        <p:spPr>
          <a:xfrm>
            <a:off x="4267200" y="2362199"/>
            <a:ext cx="3657600" cy="367392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909. Could humans always overcome their evil tendencies through their own efforts?</a:t>
            </a:r>
            <a:endParaRPr lang="en-US" sz="3200" dirty="0"/>
          </a:p>
        </p:txBody>
      </p:sp>
      <p:sp>
        <p:nvSpPr>
          <p:cNvPr id="3" name="Content Placeholder 2"/>
          <p:cNvSpPr>
            <a:spLocks noGrp="1"/>
          </p:cNvSpPr>
          <p:nvPr>
            <p:ph sz="quarter" idx="1"/>
          </p:nvPr>
        </p:nvSpPr>
        <p:spPr/>
        <p:txBody>
          <a:bodyPr/>
          <a:lstStyle/>
          <a:p>
            <a:pPr lvl="0"/>
            <a:r>
              <a:rPr lang="en-US" dirty="0" smtClean="0"/>
              <a:t>“Yes, and sometimes with very little effort; what they lack is will power. How few of you make such an effort, however!” (SB)</a:t>
            </a:r>
          </a:p>
        </p:txBody>
      </p:sp>
      <p:grpSp>
        <p:nvGrpSpPr>
          <p:cNvPr id="7" name="Group 6"/>
          <p:cNvGrpSpPr/>
          <p:nvPr/>
        </p:nvGrpSpPr>
        <p:grpSpPr>
          <a:xfrm>
            <a:off x="4953000" y="3657600"/>
            <a:ext cx="3352800" cy="3200400"/>
            <a:chOff x="4953000" y="3657600"/>
            <a:chExt cx="3352800" cy="3200400"/>
          </a:xfrm>
        </p:grpSpPr>
        <p:pic>
          <p:nvPicPr>
            <p:cNvPr id="4" name="Picture 3" descr="images-1.jpeg"/>
            <p:cNvPicPr>
              <a:picLocks noChangeAspect="1"/>
            </p:cNvPicPr>
            <p:nvPr/>
          </p:nvPicPr>
          <p:blipFill>
            <a:blip r:embed="rId2"/>
            <a:stretch>
              <a:fillRect/>
            </a:stretch>
          </p:blipFill>
          <p:spPr>
            <a:xfrm>
              <a:off x="4953000" y="4800600"/>
              <a:ext cx="3276600" cy="2057400"/>
            </a:xfrm>
            <a:prstGeom prst="rect">
              <a:avLst/>
            </a:prstGeom>
          </p:spPr>
        </p:pic>
        <p:pic>
          <p:nvPicPr>
            <p:cNvPr id="5" name="Picture 4" descr="images.jpeg"/>
            <p:cNvPicPr>
              <a:picLocks noChangeAspect="1"/>
            </p:cNvPicPr>
            <p:nvPr/>
          </p:nvPicPr>
          <p:blipFill>
            <a:blip r:embed="rId3"/>
            <a:stretch>
              <a:fillRect/>
            </a:stretch>
          </p:blipFill>
          <p:spPr>
            <a:xfrm>
              <a:off x="4953000" y="3657600"/>
              <a:ext cx="3352800" cy="1130300"/>
            </a:xfrm>
            <a:prstGeom prst="rect">
              <a:avLst/>
            </a:prstGeom>
          </p:spPr>
        </p:pic>
      </p:grpSp>
      <p:pic>
        <p:nvPicPr>
          <p:cNvPr id="6" name="Picture 5" descr="determination128574142536155340.jpg"/>
          <p:cNvPicPr>
            <a:picLocks noChangeAspect="1"/>
          </p:cNvPicPr>
          <p:nvPr/>
        </p:nvPicPr>
        <p:blipFill>
          <a:blip r:embed="rId4"/>
          <a:stretch>
            <a:fillRect/>
          </a:stretch>
        </p:blipFill>
        <p:spPr>
          <a:xfrm>
            <a:off x="685800" y="3352800"/>
            <a:ext cx="3810000" cy="298846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7" name="Diagram 6"/>
          <p:cNvGraphicFramePr/>
          <p:nvPr/>
        </p:nvGraphicFramePr>
        <p:xfrm>
          <a:off x="0" y="0"/>
          <a:ext cx="9144000" cy="6858000"/>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6A273985-2CBD-0E41-A6DB-77697F82E9A5}"/>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graphicEl>
                                              <a:dgm id="{52FDD00E-315D-194E-86A4-B9A4BCC1A552}"/>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graphicEl>
                                              <a:dgm id="{F29F3AFB-0670-A242-A06F-3DE9FF05E12B}"/>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graphicEl>
                                              <a:dgm id="{33E0AE05-5318-194A-80C8-72D6AA736BD2}"/>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C26DEA7B-76DF-E84C-B5EB-C4A76111F43D}"/>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graphicEl>
                                              <a:dgm id="{3D70962D-8479-324C-9675-D4C264948544}"/>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graphicEl>
                                              <a:dgm id="{EC0A9E79-4BBD-B94D-8C3F-972E5243DE20}"/>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graphicEl>
                                              <a:dgm id="{1252A0A2-B784-6343-88FF-B1E694F39D3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2286000"/>
            <a:ext cx="8534400" cy="3581400"/>
          </a:xfrm>
        </p:spPr>
        <p:txBody>
          <a:bodyPr>
            <a:normAutofit/>
          </a:bodyPr>
          <a:lstStyle/>
          <a:p>
            <a:pPr lvl="0"/>
            <a:r>
              <a:rPr lang="en-US" dirty="0" smtClean="0"/>
              <a:t>“Above all else, guard your heart, for everything you do flows from it. ” </a:t>
            </a:r>
            <a:r>
              <a:rPr lang="en-US" sz="2400" dirty="0" smtClean="0"/>
              <a:t>(Pr. 4:23). </a:t>
            </a:r>
            <a:endParaRPr lang="en-US" dirty="0"/>
          </a:p>
        </p:txBody>
      </p:sp>
      <p:sp>
        <p:nvSpPr>
          <p:cNvPr id="5" name="Subtitle 4"/>
          <p:cNvSpPr>
            <a:spLocks noGrp="1"/>
          </p:cNvSpPr>
          <p:nvPr>
            <p:ph type="subTitle" idx="1"/>
          </p:nvPr>
        </p:nvSpPr>
        <p:spPr/>
        <p:txBody>
          <a:bodyPr/>
          <a:lstStyle/>
          <a:p>
            <a:endParaRPr lang="en-US"/>
          </a:p>
        </p:txBody>
      </p:sp>
      <p:pic>
        <p:nvPicPr>
          <p:cNvPr id="6" name="Picture 5" descr="images-1.jpeg"/>
          <p:cNvPicPr>
            <a:picLocks noChangeAspect="1"/>
          </p:cNvPicPr>
          <p:nvPr/>
        </p:nvPicPr>
        <p:blipFill>
          <a:blip r:embed="rId2"/>
          <a:stretch>
            <a:fillRect/>
          </a:stretch>
        </p:blipFill>
        <p:spPr>
          <a:xfrm>
            <a:off x="1981200" y="0"/>
            <a:ext cx="5105400" cy="3893613"/>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Content Placeholder 5"/>
          <p:cNvSpPr>
            <a:spLocks noGrp="1"/>
          </p:cNvSpPr>
          <p:nvPr>
            <p:ph sz="quarter" idx="2"/>
          </p:nvPr>
        </p:nvSpPr>
        <p:spPr>
          <a:xfrm>
            <a:off x="533400" y="2438400"/>
            <a:ext cx="4191000" cy="4419600"/>
          </a:xfrm>
        </p:spPr>
        <p:txBody>
          <a:bodyPr>
            <a:normAutofit fontScale="92500" lnSpcReduction="20000"/>
          </a:bodyPr>
          <a:lstStyle/>
          <a:p>
            <a:r>
              <a:rPr lang="en-US" dirty="0" smtClean="0"/>
              <a:t>which is complete — which contains all the requisite parts; </a:t>
            </a:r>
          </a:p>
          <a:p>
            <a:pPr lvl="0"/>
            <a:r>
              <a:rPr lang="en-US" dirty="0" smtClean="0"/>
              <a:t>which is so good that nothing of the kind could be better;</a:t>
            </a:r>
          </a:p>
          <a:p>
            <a:pPr lvl="0"/>
            <a:r>
              <a:rPr lang="en-US" dirty="0" smtClean="0"/>
              <a:t>which has attained its purpose.</a:t>
            </a:r>
          </a:p>
          <a:p>
            <a:pPr lvl="0"/>
            <a:r>
              <a:rPr lang="en-US" dirty="0" smtClean="0"/>
              <a:t>To Aristotle, "perfect" meant "complete" ("nothing to add or subtract”)</a:t>
            </a:r>
          </a:p>
          <a:p>
            <a:endParaRPr lang="en-US" dirty="0"/>
          </a:p>
        </p:txBody>
      </p:sp>
      <p:sp>
        <p:nvSpPr>
          <p:cNvPr id="5" name="Text Placeholder 4"/>
          <p:cNvSpPr>
            <a:spLocks noGrp="1"/>
          </p:cNvSpPr>
          <p:nvPr>
            <p:ph type="body" sz="quarter" idx="1"/>
          </p:nvPr>
        </p:nvSpPr>
        <p:spPr>
          <a:xfrm>
            <a:off x="609600" y="1600200"/>
            <a:ext cx="3886200" cy="792480"/>
          </a:xfrm>
        </p:spPr>
        <p:txBody>
          <a:bodyPr>
            <a:noAutofit/>
          </a:bodyPr>
          <a:lstStyle/>
          <a:p>
            <a:pPr algn="ctr"/>
            <a:r>
              <a:rPr lang="en-US" sz="2400" dirty="0" smtClean="0"/>
              <a:t>Aristotle presents the oldest definition of Perfection</a:t>
            </a:r>
            <a:endParaRPr lang="en-US" sz="2400" dirty="0"/>
          </a:p>
        </p:txBody>
      </p:sp>
      <p:sp>
        <p:nvSpPr>
          <p:cNvPr id="7" name="Text Placeholder 6"/>
          <p:cNvSpPr>
            <a:spLocks noGrp="1"/>
          </p:cNvSpPr>
          <p:nvPr>
            <p:ph type="body" sz="quarter" idx="3"/>
          </p:nvPr>
        </p:nvSpPr>
        <p:spPr>
          <a:xfrm>
            <a:off x="4800600" y="1600200"/>
            <a:ext cx="3886200" cy="792480"/>
          </a:xfrm>
        </p:spPr>
        <p:txBody>
          <a:bodyPr/>
          <a:lstStyle/>
          <a:p>
            <a:r>
              <a:rPr lang="en-US" dirty="0" smtClean="0"/>
              <a:t>Aristotle (384 BC-322 BC)</a:t>
            </a:r>
          </a:p>
        </p:txBody>
      </p:sp>
      <p:pic>
        <p:nvPicPr>
          <p:cNvPr id="11" name="Picture 10" descr="200px-Aristotle_Altemps_Inv8575.jpg"/>
          <p:cNvPicPr>
            <a:picLocks noChangeAspect="1"/>
          </p:cNvPicPr>
          <p:nvPr/>
        </p:nvPicPr>
        <p:blipFill>
          <a:blip r:embed="rId2"/>
          <a:stretch>
            <a:fillRect/>
          </a:stretch>
        </p:blipFill>
        <p:spPr>
          <a:xfrm>
            <a:off x="5334000" y="2514600"/>
            <a:ext cx="2590800" cy="3443037"/>
          </a:xfrm>
          <a:prstGeom prst="ellipse">
            <a:avLst/>
          </a:prstGeom>
          <a:ln>
            <a:noFill/>
          </a:ln>
          <a:effectLst>
            <a:softEdge rad="112500"/>
          </a:effectLst>
        </p:spPr>
      </p:pic>
      <p:sp>
        <p:nvSpPr>
          <p:cNvPr id="13" name="Title 3"/>
          <p:cNvSpPr>
            <a:spLocks noGrp="1"/>
          </p:cNvSpPr>
          <p:nvPr>
            <p:ph type="title"/>
          </p:nvPr>
        </p:nvSpPr>
        <p:spPr>
          <a:xfrm>
            <a:off x="609600" y="152400"/>
            <a:ext cx="8077200" cy="869950"/>
          </a:xfrm>
        </p:spPr>
        <p:txBody>
          <a:bodyPr>
            <a:noAutofit/>
          </a:bodyPr>
          <a:lstStyle/>
          <a:p>
            <a:r>
              <a:rPr lang="en-US" dirty="0" smtClean="0"/>
              <a:t>Perfection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Benjamin Franklin – Thirteen Virtues</a:t>
            </a:r>
            <a:endParaRPr lang="en-US" dirty="0"/>
          </a:p>
        </p:txBody>
      </p:sp>
      <p:sp>
        <p:nvSpPr>
          <p:cNvPr id="3" name="Content Placeholder 2"/>
          <p:cNvSpPr>
            <a:spLocks noGrp="1"/>
          </p:cNvSpPr>
          <p:nvPr>
            <p:ph sz="quarter" idx="1"/>
          </p:nvPr>
        </p:nvSpPr>
        <p:spPr>
          <a:xfrm>
            <a:off x="0" y="1600200"/>
            <a:ext cx="6324600" cy="5257800"/>
          </a:xfrm>
        </p:spPr>
        <p:txBody>
          <a:bodyPr>
            <a:normAutofit fontScale="85000" lnSpcReduction="20000"/>
          </a:bodyPr>
          <a:lstStyle/>
          <a:p>
            <a:pPr lvl="0"/>
            <a:r>
              <a:rPr lang="en-US" dirty="0" smtClean="0"/>
              <a:t>Benjamin Franklin wanted to achieve moral perfection. </a:t>
            </a:r>
          </a:p>
          <a:p>
            <a:r>
              <a:rPr lang="en-US" dirty="0" smtClean="0"/>
              <a:t>Morality was a way of behaving that resulted in a balanced life composed of the best of all possible human experiences. </a:t>
            </a:r>
          </a:p>
          <a:p>
            <a:pPr lvl="0"/>
            <a:r>
              <a:rPr lang="en-US" dirty="0" smtClean="0"/>
              <a:t>The purpose of Franklin’s list of virtues was to separate right from wrong by delineating boundaries around everyday activities so that people could avoid unhealthy trains of thought. </a:t>
            </a:r>
          </a:p>
          <a:p>
            <a:pPr lvl="0"/>
            <a:r>
              <a:rPr lang="en-US" dirty="0" smtClean="0"/>
              <a:t>From his own experience, Franklin passed on an important lesson when he said that “contrary habits must be broken, and good ones acquired and established, before we can have any dependence on a steady, uniform rectitude of conduct.”  </a:t>
            </a:r>
            <a:endParaRPr lang="en-US" dirty="0"/>
          </a:p>
        </p:txBody>
      </p:sp>
      <p:pic>
        <p:nvPicPr>
          <p:cNvPr id="5" name="Picture 4" descr="images.jpeg"/>
          <p:cNvPicPr>
            <a:picLocks noChangeAspect="1"/>
          </p:cNvPicPr>
          <p:nvPr/>
        </p:nvPicPr>
        <p:blipFill>
          <a:blip r:embed="rId2"/>
          <a:stretch>
            <a:fillRect/>
          </a:stretch>
        </p:blipFill>
        <p:spPr>
          <a:xfrm>
            <a:off x="6400800" y="1600199"/>
            <a:ext cx="2451100" cy="364388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273050"/>
            <a:ext cx="3200400" cy="869950"/>
          </a:xfrm>
        </p:spPr>
        <p:txBody>
          <a:bodyPr/>
          <a:lstStyle/>
          <a:p>
            <a:r>
              <a:rPr lang="en-US" b="1" dirty="0" smtClean="0"/>
              <a:t>Cleanliness</a:t>
            </a:r>
            <a:endParaRPr lang="en-US" dirty="0"/>
          </a:p>
        </p:txBody>
      </p:sp>
      <p:sp>
        <p:nvSpPr>
          <p:cNvPr id="6" name="Content Placeholder 5"/>
          <p:cNvSpPr>
            <a:spLocks noGrp="1"/>
          </p:cNvSpPr>
          <p:nvPr>
            <p:ph sz="quarter" idx="2"/>
          </p:nvPr>
        </p:nvSpPr>
        <p:spPr/>
        <p:txBody>
          <a:bodyPr>
            <a:normAutofit fontScale="77500" lnSpcReduction="20000"/>
          </a:bodyPr>
          <a:lstStyle/>
          <a:p>
            <a:pPr lvl="0"/>
            <a:r>
              <a:rPr lang="en-US" dirty="0" smtClean="0"/>
              <a:t>We know that the way we feel as spirits will be reflected in the care we are going to provide to our physical body and the environment around us. There is a natural connection between the order of our environment and the state of our mind, i.e. the progress of our spirit. </a:t>
            </a:r>
          </a:p>
        </p:txBody>
      </p:sp>
      <p:sp>
        <p:nvSpPr>
          <p:cNvPr id="5" name="Text Placeholder 4"/>
          <p:cNvSpPr>
            <a:spLocks noGrp="1"/>
          </p:cNvSpPr>
          <p:nvPr>
            <p:ph type="body" sz="quarter" idx="1"/>
          </p:nvPr>
        </p:nvSpPr>
        <p:spPr>
          <a:xfrm>
            <a:off x="609600" y="1600200"/>
            <a:ext cx="8001000" cy="716280"/>
          </a:xfrm>
        </p:spPr>
        <p:txBody>
          <a:bodyPr>
            <a:noAutofit/>
          </a:bodyPr>
          <a:lstStyle/>
          <a:p>
            <a:pPr lvl="0"/>
            <a:r>
              <a:rPr lang="en-US" sz="2400" dirty="0" smtClean="0"/>
              <a:t>Tolerate no </a:t>
            </a:r>
            <a:r>
              <a:rPr lang="en-US" sz="2400" dirty="0" err="1" smtClean="0"/>
              <a:t>uncleanliness</a:t>
            </a:r>
            <a:r>
              <a:rPr lang="en-US" sz="2400" dirty="0" smtClean="0"/>
              <a:t> in body, clothes, or habitation.</a:t>
            </a:r>
          </a:p>
        </p:txBody>
      </p:sp>
      <p:pic>
        <p:nvPicPr>
          <p:cNvPr id="10" name="Picture 9" descr="th_girl_shower_lg_wht1.gif"/>
          <p:cNvPicPr>
            <a:picLocks noChangeAspect="1"/>
          </p:cNvPicPr>
          <p:nvPr/>
        </p:nvPicPr>
        <p:blipFill>
          <a:blip r:embed="rId2"/>
          <a:stretch>
            <a:fillRect/>
          </a:stretch>
        </p:blipFill>
        <p:spPr>
          <a:xfrm>
            <a:off x="5181600" y="0"/>
            <a:ext cx="1206500" cy="1206500"/>
          </a:xfrm>
          <a:prstGeom prst="rect">
            <a:avLst/>
          </a:prstGeom>
        </p:spPr>
      </p:pic>
      <p:pic>
        <p:nvPicPr>
          <p:cNvPr id="11" name="Picture 10" descr="th_back_scrub_lg_clr.gif"/>
          <p:cNvPicPr>
            <a:picLocks noChangeAspect="1"/>
          </p:cNvPicPr>
          <p:nvPr/>
        </p:nvPicPr>
        <p:blipFill>
          <a:blip r:embed="rId3"/>
          <a:stretch>
            <a:fillRect/>
          </a:stretch>
        </p:blipFill>
        <p:spPr>
          <a:xfrm>
            <a:off x="3810000" y="0"/>
            <a:ext cx="1143000" cy="1295400"/>
          </a:xfrm>
          <a:prstGeom prst="rect">
            <a:avLst/>
          </a:prstGeom>
        </p:spPr>
      </p:pic>
      <p:pic>
        <p:nvPicPr>
          <p:cNvPr id="12" name="Picture 11"/>
          <p:cNvPicPr>
            <a:picLocks noChangeAspect="1"/>
          </p:cNvPicPr>
          <p:nvPr/>
        </p:nvPicPr>
        <p:blipFill>
          <a:blip r:embed="rId4"/>
          <a:stretch>
            <a:fillRect/>
          </a:stretch>
        </p:blipFill>
        <p:spPr>
          <a:xfrm>
            <a:off x="6629400" y="0"/>
            <a:ext cx="990600" cy="1223240"/>
          </a:xfrm>
          <a:prstGeom prst="rect">
            <a:avLst/>
          </a:prstGeom>
        </p:spPr>
      </p:pic>
      <p:pic>
        <p:nvPicPr>
          <p:cNvPr id="15" name="Picture 14" descr="ss_kundalini.gif"/>
          <p:cNvPicPr>
            <a:picLocks noChangeAspect="1"/>
          </p:cNvPicPr>
          <p:nvPr/>
        </p:nvPicPr>
        <p:blipFill>
          <a:blip r:embed="rId5"/>
          <a:stretch>
            <a:fillRect/>
          </a:stretch>
        </p:blipFill>
        <p:spPr>
          <a:xfrm>
            <a:off x="4876800" y="2362199"/>
            <a:ext cx="3657600" cy="410776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273050"/>
            <a:ext cx="3200400" cy="869950"/>
          </a:xfrm>
        </p:spPr>
        <p:txBody>
          <a:bodyPr/>
          <a:lstStyle/>
          <a:p>
            <a:r>
              <a:rPr lang="en-US" b="1" dirty="0" smtClean="0"/>
              <a:t>Cleanliness</a:t>
            </a:r>
            <a:endParaRPr lang="en-US" dirty="0"/>
          </a:p>
        </p:txBody>
      </p:sp>
      <p:sp>
        <p:nvSpPr>
          <p:cNvPr id="8" name="Content Placeholder 7"/>
          <p:cNvSpPr>
            <a:spLocks noGrp="1"/>
          </p:cNvSpPr>
          <p:nvPr>
            <p:ph sz="quarter" idx="4"/>
          </p:nvPr>
        </p:nvSpPr>
        <p:spPr>
          <a:xfrm>
            <a:off x="4648200" y="1676400"/>
            <a:ext cx="4114800" cy="4114800"/>
          </a:xfrm>
        </p:spPr>
        <p:txBody>
          <a:bodyPr>
            <a:normAutofit fontScale="77500" lnSpcReduction="20000"/>
          </a:bodyPr>
          <a:lstStyle/>
          <a:p>
            <a:r>
              <a:rPr lang="en-US" sz="3097" dirty="0" smtClean="0"/>
              <a:t>Jesus once expressed that: </a:t>
            </a:r>
            <a:r>
              <a:rPr lang="en-US" sz="3097" i="1" dirty="0" smtClean="0"/>
              <a:t>What goes into someone’s mouth does not defile them, but what comes out of their mouth, that is what defiles them. But the things that come out of a person’s mouth come from the heart, and these defile them.  For out of the heart come evil thoughts—murder, adultery, sexual immorality, theft, false testimony, slander.</a:t>
            </a:r>
            <a:r>
              <a:rPr lang="en-US" sz="1806" dirty="0" smtClean="0"/>
              <a:t>(Mt. 15:11, 18-19)</a:t>
            </a:r>
            <a:endParaRPr lang="en-US" dirty="0" smtClean="0"/>
          </a:p>
        </p:txBody>
      </p:sp>
      <p:pic>
        <p:nvPicPr>
          <p:cNvPr id="16" name="Picture 15" descr="images.jpeg"/>
          <p:cNvPicPr>
            <a:picLocks noChangeAspect="1"/>
          </p:cNvPicPr>
          <p:nvPr/>
        </p:nvPicPr>
        <p:blipFill>
          <a:blip r:embed="rId2"/>
          <a:stretch>
            <a:fillRect/>
          </a:stretch>
        </p:blipFill>
        <p:spPr>
          <a:xfrm>
            <a:off x="609600" y="1524001"/>
            <a:ext cx="4114800" cy="4495800"/>
          </a:xfrm>
          <a:prstGeom prst="rect">
            <a:avLst/>
          </a:prstGeom>
        </p:spPr>
      </p:pic>
      <p:sp>
        <p:nvSpPr>
          <p:cNvPr id="19" name="Text Placeholder 4"/>
          <p:cNvSpPr txBox="1">
            <a:spLocks/>
          </p:cNvSpPr>
          <p:nvPr/>
        </p:nvSpPr>
        <p:spPr>
          <a:xfrm>
            <a:off x="609600" y="5913120"/>
            <a:ext cx="8001000" cy="716280"/>
          </a:xfrm>
          <a:prstGeom prst="rect">
            <a:avLst/>
          </a:prstGeom>
          <a:solidFill>
            <a:schemeClr val="accent2"/>
          </a:solidFill>
        </p:spPr>
        <p:txBody>
          <a:bodyPr vert="horz" rtlCol="0" anchor="ctr">
            <a:normAutofit fontScale="85000" lnSpcReduction="10000"/>
          </a:bodyPr>
          <a:lstStyle/>
          <a:p>
            <a:pPr lvl="0"/>
            <a:r>
              <a:rPr lang="en-US" sz="2000" b="1" dirty="0" smtClean="0">
                <a:solidFill>
                  <a:srgbClr val="FFFFFF"/>
                </a:solidFill>
              </a:rPr>
              <a:t>From this teaching we learn that true cleanliness starts from within, when we commit ourselves to remove all traces of the imperfections that fill up our hearts. </a:t>
            </a:r>
          </a:p>
        </p:txBody>
      </p:sp>
      <p:pic>
        <p:nvPicPr>
          <p:cNvPr id="20" name="Picture 19" descr="images-1.jpeg"/>
          <p:cNvPicPr>
            <a:picLocks noChangeAspect="1"/>
          </p:cNvPicPr>
          <p:nvPr/>
        </p:nvPicPr>
        <p:blipFill>
          <a:blip r:embed="rId3"/>
          <a:stretch>
            <a:fillRect/>
          </a:stretch>
        </p:blipFill>
        <p:spPr>
          <a:xfrm>
            <a:off x="7620000" y="152400"/>
            <a:ext cx="1371600" cy="10808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9" grpId="0" animBg="1"/>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5334000" cy="869950"/>
          </a:xfrm>
        </p:spPr>
        <p:txBody>
          <a:bodyPr/>
          <a:lstStyle/>
          <a:p>
            <a:r>
              <a:rPr lang="en-US" b="1" dirty="0" smtClean="0"/>
              <a:t>Chastity</a:t>
            </a:r>
            <a:endParaRPr lang="en-US" dirty="0"/>
          </a:p>
        </p:txBody>
      </p:sp>
      <p:sp>
        <p:nvSpPr>
          <p:cNvPr id="3" name="Content Placeholder 2"/>
          <p:cNvSpPr>
            <a:spLocks noGrp="1"/>
          </p:cNvSpPr>
          <p:nvPr>
            <p:ph sz="quarter" idx="2"/>
          </p:nvPr>
        </p:nvSpPr>
        <p:spPr>
          <a:xfrm>
            <a:off x="533400" y="2286000"/>
            <a:ext cx="3886200" cy="4572000"/>
          </a:xfrm>
        </p:spPr>
        <p:txBody>
          <a:bodyPr>
            <a:normAutofit fontScale="77500" lnSpcReduction="20000"/>
          </a:bodyPr>
          <a:lstStyle/>
          <a:p>
            <a:pPr lvl="0"/>
            <a:r>
              <a:rPr lang="en-US" dirty="0" smtClean="0"/>
              <a:t>Here we are not simply talking about chastity as it relates to celibacy and sexual relationships. </a:t>
            </a:r>
          </a:p>
          <a:p>
            <a:pPr lvl="0"/>
            <a:r>
              <a:rPr lang="en-US" dirty="0" smtClean="0"/>
              <a:t>We can expand upon our understanding of this virtue to include seeing it as a means to attaining purity. </a:t>
            </a:r>
          </a:p>
          <a:p>
            <a:pPr lvl="0"/>
            <a:r>
              <a:rPr lang="en-US" dirty="0" smtClean="0"/>
              <a:t>The Merriam Webster’s dictionary defines chastity as also being: purity in conduct and intention, and personal integrity. It is in this sense that we have to remain chaste as spirits to achieve pureness of heart.</a:t>
            </a:r>
          </a:p>
          <a:p>
            <a:endParaRPr lang="en-US" dirty="0"/>
          </a:p>
        </p:txBody>
      </p:sp>
      <p:sp>
        <p:nvSpPr>
          <p:cNvPr id="5" name="Text Placeholder 4"/>
          <p:cNvSpPr>
            <a:spLocks noGrp="1"/>
          </p:cNvSpPr>
          <p:nvPr>
            <p:ph type="body" sz="quarter" idx="1"/>
          </p:nvPr>
        </p:nvSpPr>
        <p:spPr>
          <a:xfrm>
            <a:off x="609600" y="1600200"/>
            <a:ext cx="8077200" cy="640080"/>
          </a:xfrm>
        </p:spPr>
        <p:txBody>
          <a:bodyPr>
            <a:normAutofit fontScale="92500" lnSpcReduction="10000"/>
          </a:bodyPr>
          <a:lstStyle/>
          <a:p>
            <a:r>
              <a:rPr lang="en-US" dirty="0" smtClean="0"/>
              <a:t>Rarely use venery but for health or offspring, never to dullness, weakness, or the injury of your own or another’s peace or reputation.</a:t>
            </a:r>
          </a:p>
        </p:txBody>
      </p:sp>
      <p:pic>
        <p:nvPicPr>
          <p:cNvPr id="9" name="Picture 8" descr="pure-in-heart.jpg"/>
          <p:cNvPicPr>
            <a:picLocks noChangeAspect="1"/>
          </p:cNvPicPr>
          <p:nvPr/>
        </p:nvPicPr>
        <p:blipFill>
          <a:blip r:embed="rId2"/>
          <a:stretch>
            <a:fillRect/>
          </a:stretch>
        </p:blipFill>
        <p:spPr>
          <a:xfrm>
            <a:off x="4419600" y="2209800"/>
            <a:ext cx="4267200" cy="4343400"/>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 name="Picture 9" descr="images-3.jpeg"/>
          <p:cNvPicPr>
            <a:picLocks noChangeAspect="1"/>
          </p:cNvPicPr>
          <p:nvPr/>
        </p:nvPicPr>
        <p:blipFill>
          <a:blip r:embed="rId2"/>
          <a:stretch>
            <a:fillRect/>
          </a:stretch>
        </p:blipFill>
        <p:spPr>
          <a:xfrm>
            <a:off x="838200" y="5029200"/>
            <a:ext cx="2209800" cy="1828801"/>
          </a:xfrm>
          <a:prstGeom prst="ellipse">
            <a:avLst/>
          </a:prstGeom>
          <a:ln>
            <a:noFill/>
          </a:ln>
          <a:effectLst>
            <a:softEdge rad="112500"/>
          </a:effectLst>
        </p:spPr>
      </p:pic>
      <p:sp>
        <p:nvSpPr>
          <p:cNvPr id="2" name="Title 1"/>
          <p:cNvSpPr>
            <a:spLocks noGrp="1"/>
          </p:cNvSpPr>
          <p:nvPr>
            <p:ph type="title"/>
          </p:nvPr>
        </p:nvSpPr>
        <p:spPr/>
        <p:txBody>
          <a:bodyPr/>
          <a:lstStyle/>
          <a:p>
            <a:r>
              <a:rPr lang="en-US" i="1" dirty="0" smtClean="0"/>
              <a:t>Spiritism’s 3 “R’s”</a:t>
            </a:r>
            <a:endParaRPr lang="en-US" dirty="0"/>
          </a:p>
        </p:txBody>
      </p:sp>
      <p:sp>
        <p:nvSpPr>
          <p:cNvPr id="4" name="Content Placeholder 3"/>
          <p:cNvSpPr>
            <a:spLocks noGrp="1"/>
          </p:cNvSpPr>
          <p:nvPr>
            <p:ph sz="quarter" idx="4"/>
          </p:nvPr>
        </p:nvSpPr>
        <p:spPr>
          <a:xfrm>
            <a:off x="3352800" y="2209800"/>
            <a:ext cx="2971800" cy="4038600"/>
          </a:xfrm>
        </p:spPr>
        <p:txBody>
          <a:bodyPr>
            <a:normAutofit fontScale="77500" lnSpcReduction="20000"/>
          </a:bodyPr>
          <a:lstStyle/>
          <a:p>
            <a:r>
              <a:rPr lang="en-US" dirty="0" smtClean="0"/>
              <a:t>We have to be willing to make amends and to repair the errors we have committed. It requires courage to face the consequences of our actions and to admit them publicly whenever necessary.  </a:t>
            </a:r>
            <a:endParaRPr lang="en-US" dirty="0"/>
          </a:p>
        </p:txBody>
      </p:sp>
      <p:sp>
        <p:nvSpPr>
          <p:cNvPr id="5" name="Text Placeholder 4"/>
          <p:cNvSpPr>
            <a:spLocks noGrp="1"/>
          </p:cNvSpPr>
          <p:nvPr>
            <p:ph type="body" sz="quarter" idx="1"/>
          </p:nvPr>
        </p:nvSpPr>
        <p:spPr>
          <a:xfrm>
            <a:off x="609600" y="1524000"/>
            <a:ext cx="2819400" cy="640080"/>
          </a:xfrm>
        </p:spPr>
        <p:txBody>
          <a:bodyPr>
            <a:normAutofit/>
          </a:bodyPr>
          <a:lstStyle/>
          <a:p>
            <a:pPr algn="ctr"/>
            <a:r>
              <a:rPr lang="en-US" sz="2800" dirty="0" smtClean="0"/>
              <a:t>Repentance </a:t>
            </a:r>
          </a:p>
        </p:txBody>
      </p:sp>
      <p:sp>
        <p:nvSpPr>
          <p:cNvPr id="6" name="Text Placeholder 5"/>
          <p:cNvSpPr>
            <a:spLocks noGrp="1"/>
          </p:cNvSpPr>
          <p:nvPr>
            <p:ph type="body" sz="quarter" idx="3"/>
          </p:nvPr>
        </p:nvSpPr>
        <p:spPr>
          <a:xfrm>
            <a:off x="3429000" y="1524000"/>
            <a:ext cx="2819400" cy="640080"/>
          </a:xfrm>
          <a:solidFill>
            <a:schemeClr val="accent1"/>
          </a:solidFill>
        </p:spPr>
        <p:txBody>
          <a:bodyPr>
            <a:normAutofit/>
          </a:bodyPr>
          <a:lstStyle/>
          <a:p>
            <a:pPr algn="ctr"/>
            <a:r>
              <a:rPr lang="en-US" sz="2800" dirty="0" smtClean="0"/>
              <a:t>Reparation </a:t>
            </a:r>
          </a:p>
        </p:txBody>
      </p:sp>
      <p:sp>
        <p:nvSpPr>
          <p:cNvPr id="8" name="Text Placeholder 4"/>
          <p:cNvSpPr txBox="1">
            <a:spLocks/>
          </p:cNvSpPr>
          <p:nvPr/>
        </p:nvSpPr>
        <p:spPr>
          <a:xfrm>
            <a:off x="6248400" y="1524000"/>
            <a:ext cx="2743200" cy="640080"/>
          </a:xfrm>
          <a:prstGeom prst="rect">
            <a:avLst/>
          </a:prstGeom>
          <a:solidFill>
            <a:schemeClr val="accent2"/>
          </a:solidFill>
        </p:spPr>
        <p:txBody>
          <a:bodyPr vert="horz" rtlCol="0" anchor="ctr">
            <a:normAutofit/>
          </a:bodyPr>
          <a:lstStyle/>
          <a:p>
            <a:pPr lvl="0" algn="ctr">
              <a:spcBef>
                <a:spcPts val="700"/>
              </a:spcBef>
              <a:buClr>
                <a:schemeClr val="accent2"/>
              </a:buClr>
              <a:buSzPct val="60000"/>
            </a:pPr>
            <a:r>
              <a:rPr lang="en-US" sz="2800" b="1" dirty="0" smtClean="0">
                <a:solidFill>
                  <a:srgbClr val="FFFFFF"/>
                </a:solidFill>
              </a:rPr>
              <a:t>Renewal </a:t>
            </a:r>
            <a:endParaRPr kumimoji="0" lang="en-US" sz="2800" b="1" u="none" strike="noStrike" kern="1200" cap="none" spc="0" normalizeH="0" baseline="0" noProof="0" dirty="0" smtClean="0">
              <a:ln>
                <a:noFill/>
              </a:ln>
              <a:solidFill>
                <a:srgbClr val="FFFFFF"/>
              </a:solidFill>
              <a:effectLst/>
              <a:uLnTx/>
              <a:uFillTx/>
              <a:latin typeface="+mn-lt"/>
              <a:ea typeface="+mn-ea"/>
              <a:cs typeface="+mn-cs"/>
            </a:endParaRPr>
          </a:p>
        </p:txBody>
      </p:sp>
      <p:sp>
        <p:nvSpPr>
          <p:cNvPr id="9" name="Content Placeholder 5"/>
          <p:cNvSpPr txBox="1">
            <a:spLocks/>
          </p:cNvSpPr>
          <p:nvPr/>
        </p:nvSpPr>
        <p:spPr>
          <a:xfrm>
            <a:off x="6248400" y="2209800"/>
            <a:ext cx="2895600" cy="2895600"/>
          </a:xfrm>
          <a:prstGeom prst="rect">
            <a:avLst/>
          </a:prstGeom>
        </p:spPr>
        <p:txBody>
          <a:bodyPr vert="horz">
            <a:normAutofit fontScale="92500" lnSpcReduction="20000"/>
          </a:bodyPr>
          <a:lstStyle/>
          <a:p>
            <a:pPr marL="320040" lvl="0" indent="-320040">
              <a:spcBef>
                <a:spcPts val="700"/>
              </a:spcBef>
              <a:buClr>
                <a:schemeClr val="accent2"/>
              </a:buClr>
              <a:buSzPct val="60000"/>
              <a:buFont typeface="Wingdings"/>
              <a:buChar char=""/>
            </a:pPr>
            <a:r>
              <a:rPr lang="en-US" sz="2353" dirty="0" smtClean="0"/>
              <a:t>If we </a:t>
            </a:r>
            <a:r>
              <a:rPr lang="en-US" sz="2400" dirty="0" smtClean="0"/>
              <a:t>follow the inspiration of our hearts and also fulfill the needs of our hearts, we will reach the third stage, which is to find ourselves completely renewed in a process of regeneration. </a:t>
            </a:r>
          </a:p>
          <a:p>
            <a:pPr marL="320040" indent="-320040">
              <a:spcBef>
                <a:spcPts val="700"/>
              </a:spcBef>
              <a:buClr>
                <a:schemeClr val="accent2"/>
              </a:buClr>
              <a:buSzPct val="60000"/>
              <a:buFont typeface="Wingdings"/>
              <a:buChar char=""/>
            </a:pPr>
            <a:endParaRPr lang="en-US" sz="3200" dirty="0" smtClean="0"/>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endParaRPr kumimoji="0" lang="en-US" sz="29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4" name="Picture 13" descr="images-2.jpeg"/>
          <p:cNvPicPr>
            <a:picLocks noChangeAspect="1"/>
          </p:cNvPicPr>
          <p:nvPr/>
        </p:nvPicPr>
        <p:blipFill>
          <a:blip r:embed="rId3"/>
          <a:stretch>
            <a:fillRect/>
          </a:stretch>
        </p:blipFill>
        <p:spPr>
          <a:xfrm>
            <a:off x="6553200" y="5029200"/>
            <a:ext cx="2286000" cy="1828800"/>
          </a:xfrm>
          <a:prstGeom prst="ellipse">
            <a:avLst/>
          </a:prstGeom>
          <a:ln>
            <a:noFill/>
          </a:ln>
          <a:effectLst>
            <a:softEdge rad="112500"/>
          </a:effectLst>
        </p:spPr>
      </p:pic>
      <p:grpSp>
        <p:nvGrpSpPr>
          <p:cNvPr id="17" name="Group 16"/>
          <p:cNvGrpSpPr/>
          <p:nvPr/>
        </p:nvGrpSpPr>
        <p:grpSpPr>
          <a:xfrm>
            <a:off x="3429000" y="4724400"/>
            <a:ext cx="2895600" cy="2133600"/>
            <a:chOff x="0" y="0"/>
            <a:chExt cx="3875088" cy="3875087"/>
          </a:xfrm>
        </p:grpSpPr>
        <p:pic>
          <p:nvPicPr>
            <p:cNvPr id="18" name="Picture 17" descr="Moral_Orel_by_hotdiggedydemon.jpg"/>
            <p:cNvPicPr>
              <a:picLocks noChangeAspect="1"/>
            </p:cNvPicPr>
            <p:nvPr/>
          </p:nvPicPr>
          <p:blipFill>
            <a:blip r:embed="rId4" cstate="print"/>
            <a:stretch>
              <a:fillRect/>
            </a:stretch>
          </p:blipFill>
          <p:spPr>
            <a:xfrm>
              <a:off x="0" y="0"/>
              <a:ext cx="3875088" cy="38750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9" name="Oval Callout 18"/>
            <p:cNvSpPr/>
            <p:nvPr/>
          </p:nvSpPr>
          <p:spPr>
            <a:xfrm>
              <a:off x="2438400" y="152400"/>
              <a:ext cx="1295400" cy="1066800"/>
            </a:xfrm>
            <a:prstGeom prst="wedgeEllipseCallout">
              <a:avLst>
                <a:gd name="adj1" fmla="val -37014"/>
                <a:gd name="adj2" fmla="val 64811"/>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solidFill>
                    <a:schemeClr val="tx1"/>
                  </a:solidFill>
                </a:rPr>
                <a:t>I’ll make amends</a:t>
              </a:r>
            </a:p>
          </p:txBody>
        </p:sp>
      </p:grpSp>
      <p:sp>
        <p:nvSpPr>
          <p:cNvPr id="20" name="Content Placeholder 2"/>
          <p:cNvSpPr txBox="1">
            <a:spLocks/>
          </p:cNvSpPr>
          <p:nvPr/>
        </p:nvSpPr>
        <p:spPr>
          <a:xfrm>
            <a:off x="609600" y="2209800"/>
            <a:ext cx="2819400" cy="2895600"/>
          </a:xfrm>
          <a:prstGeom prst="rect">
            <a:avLst/>
          </a:prstGeom>
          <a:solidFill>
            <a:schemeClr val="bg1"/>
          </a:solidFill>
        </p:spPr>
        <p:txBody>
          <a:bodyPr vert="horz">
            <a:normAutofit fontScale="85000" lnSpcReduction="20000"/>
          </a:bodyPr>
          <a:lstStyle/>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kumimoji="0" lang="en-US" sz="2900" b="0" i="1" u="none" strike="noStrike" kern="1200" cap="none" spc="0" normalizeH="0" baseline="0" noProof="0" dirty="0" smtClean="0">
                <a:ln>
                  <a:noFill/>
                </a:ln>
                <a:solidFill>
                  <a:schemeClr val="tx1"/>
                </a:solidFill>
                <a:effectLst/>
                <a:uLnTx/>
                <a:uFillTx/>
                <a:latin typeface="+mn-lt"/>
                <a:ea typeface="+mn-ea"/>
                <a:cs typeface="+mn-cs"/>
              </a:rPr>
              <a:t>Repentance is related to heart purity because it is an inward, sincere state of the heart or mind that sees the exceeding wrongness of an error committed. </a:t>
            </a:r>
            <a:endParaRPr kumimoji="0" lang="en-US" sz="29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bg/>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animBg="1"/>
      <p:bldP spid="6" grpId="0" build="p" animBg="1"/>
      <p:bldP spid="8" grpId="0" animBg="1"/>
      <p:bldP spid="9" grpId="0"/>
      <p:bldP spid="20" grpId="0" animBg="1"/>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ctrTitle"/>
          </p:nvPr>
        </p:nvSpPr>
        <p:spPr>
          <a:xfrm>
            <a:off x="381000" y="3733800"/>
            <a:ext cx="8458200" cy="2133600"/>
          </a:xfrm>
        </p:spPr>
        <p:txBody>
          <a:bodyPr>
            <a:normAutofit/>
          </a:bodyPr>
          <a:lstStyle/>
          <a:p>
            <a:pPr lvl="0"/>
            <a:r>
              <a:rPr lang="en-US" dirty="0" smtClean="0"/>
              <a:t>"It is no longer I that live, but it is Christ that is living in union with me". </a:t>
            </a:r>
            <a:r>
              <a:rPr lang="en-US" sz="2667" dirty="0" smtClean="0"/>
              <a:t>Paul (Galatians 2:20)</a:t>
            </a:r>
            <a:endParaRPr lang="en-US" dirty="0"/>
          </a:p>
        </p:txBody>
      </p:sp>
      <p:sp>
        <p:nvSpPr>
          <p:cNvPr id="8" name="Subtitle 7"/>
          <p:cNvSpPr>
            <a:spLocks noGrp="1"/>
          </p:cNvSpPr>
          <p:nvPr>
            <p:ph type="subTitle" idx="1"/>
          </p:nvPr>
        </p:nvSpPr>
        <p:spPr/>
        <p:txBody>
          <a:bodyPr/>
          <a:lstStyle/>
          <a:p>
            <a:endParaRPr lang="en-US"/>
          </a:p>
        </p:txBody>
      </p:sp>
      <p:grpSp>
        <p:nvGrpSpPr>
          <p:cNvPr id="11" name="Group 10"/>
          <p:cNvGrpSpPr/>
          <p:nvPr/>
        </p:nvGrpSpPr>
        <p:grpSpPr>
          <a:xfrm>
            <a:off x="914400" y="0"/>
            <a:ext cx="7239000" cy="3733800"/>
            <a:chOff x="914400" y="0"/>
            <a:chExt cx="7239000" cy="3733800"/>
          </a:xfrm>
        </p:grpSpPr>
        <p:pic>
          <p:nvPicPr>
            <p:cNvPr id="9" name="Picture 8" descr="648px-4paul1.jpg"/>
            <p:cNvPicPr>
              <a:picLocks noChangeAspect="1"/>
            </p:cNvPicPr>
            <p:nvPr/>
          </p:nvPicPr>
          <p:blipFill>
            <a:blip r:embed="rId2"/>
            <a:stretch>
              <a:fillRect/>
            </a:stretch>
          </p:blipFill>
          <p:spPr>
            <a:xfrm>
              <a:off x="914400" y="0"/>
              <a:ext cx="7239000" cy="3733800"/>
            </a:xfrm>
            <a:prstGeom prst="ellipse">
              <a:avLst/>
            </a:prstGeom>
            <a:ln>
              <a:noFill/>
            </a:ln>
            <a:effectLst>
              <a:softEdge rad="112500"/>
            </a:effectLst>
          </p:spPr>
        </p:pic>
        <p:sp>
          <p:nvSpPr>
            <p:cNvPr id="10" name="TextBox 9"/>
            <p:cNvSpPr txBox="1"/>
            <p:nvPr/>
          </p:nvSpPr>
          <p:spPr>
            <a:xfrm>
              <a:off x="6629400" y="3200400"/>
              <a:ext cx="1411076" cy="369332"/>
            </a:xfrm>
            <a:prstGeom prst="rect">
              <a:avLst/>
            </a:prstGeom>
            <a:noFill/>
          </p:spPr>
          <p:txBody>
            <a:bodyPr wrap="none" rtlCol="0">
              <a:spAutoFit/>
            </a:bodyPr>
            <a:lstStyle/>
            <a:p>
              <a:r>
                <a:rPr lang="en-US" dirty="0" smtClean="0"/>
                <a:t>Michelangelo</a:t>
              </a:r>
              <a:endParaRPr lang="en-US" dirty="0"/>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heart_russell_big.jpg"/>
          <p:cNvPicPr>
            <a:picLocks noChangeAspect="1"/>
          </p:cNvPicPr>
          <p:nvPr/>
        </p:nvPicPr>
        <p:blipFill>
          <a:blip r:embed="rId2"/>
          <a:stretch>
            <a:fillRect/>
          </a:stretch>
        </p:blipFill>
        <p:spPr>
          <a:xfrm>
            <a:off x="0" y="0"/>
            <a:ext cx="9144000" cy="6858000"/>
          </a:xfrm>
          <a:prstGeom prst="rect">
            <a:avLst/>
          </a:prstGeom>
        </p:spPr>
      </p:pic>
      <p:sp>
        <p:nvSpPr>
          <p:cNvPr id="5" name="Rectangle 4"/>
          <p:cNvSpPr/>
          <p:nvPr/>
        </p:nvSpPr>
        <p:spPr>
          <a:xfrm>
            <a:off x="0" y="6211669"/>
            <a:ext cx="2514600" cy="523220"/>
          </a:xfrm>
          <a:prstGeom prst="rect">
            <a:avLst/>
          </a:prstGeom>
        </p:spPr>
        <p:txBody>
          <a:bodyPr wrap="square">
            <a:spAutoFit/>
          </a:bodyPr>
          <a:lstStyle/>
          <a:p>
            <a:r>
              <a:rPr lang="en-US" sz="1400" b="1" dirty="0" smtClean="0">
                <a:solidFill>
                  <a:srgbClr val="FF2572"/>
                </a:solidFill>
              </a:rPr>
              <a:t>Light from the Heart Nebula Credit &amp; Copyright: Matt Russel</a:t>
            </a:r>
            <a:endParaRPr lang="en-US" sz="1400" dirty="0">
              <a:solidFill>
                <a:srgbClr val="FF2572"/>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Snip Same Side Corner Rectangle 6"/>
          <p:cNvSpPr/>
          <p:nvPr/>
        </p:nvSpPr>
        <p:spPr>
          <a:xfrm>
            <a:off x="0" y="5866560"/>
            <a:ext cx="9144000" cy="991440"/>
          </a:xfrm>
          <a:prstGeom prst="snip2SameRect">
            <a:avLst/>
          </a:prstGeom>
          <a:gradFill>
            <a:gsLst>
              <a:gs pos="0">
                <a:schemeClr val="accent1">
                  <a:tint val="100000"/>
                  <a:shade val="100000"/>
                  <a:satMod val="130000"/>
                </a:schemeClr>
              </a:gs>
              <a:gs pos="62000">
                <a:schemeClr val="bg1">
                  <a:lumMod val="95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5257800"/>
            <a:ext cx="3420360" cy="586800"/>
          </a:xfrm>
        </p:spPr>
        <p:txBody>
          <a:bodyPr>
            <a:normAutofit/>
          </a:bodyPr>
          <a:lstStyle/>
          <a:p>
            <a:r>
              <a:rPr lang="en-US" sz="1800" dirty="0" smtClean="0">
                <a:solidFill>
                  <a:schemeClr val="bg2">
                    <a:lumMod val="50000"/>
                  </a:schemeClr>
                </a:solidFill>
              </a:rPr>
              <a:t>United States Spiritist Council</a:t>
            </a:r>
            <a:endParaRPr lang="en-US" sz="1800" dirty="0">
              <a:solidFill>
                <a:schemeClr val="bg2">
                  <a:lumMod val="50000"/>
                </a:schemeClr>
              </a:solidFill>
            </a:endParaRPr>
          </a:p>
        </p:txBody>
      </p:sp>
      <p:pic>
        <p:nvPicPr>
          <p:cNvPr id="6" name="Picture 5" descr="Spiritism_for_everyone_header02.jpg.png"/>
          <p:cNvPicPr>
            <a:picLocks noChangeAspect="1"/>
          </p:cNvPicPr>
          <p:nvPr/>
        </p:nvPicPr>
        <p:blipFill>
          <a:blip r:embed="rId2"/>
          <a:stretch>
            <a:fillRect/>
          </a:stretch>
        </p:blipFill>
        <p:spPr>
          <a:xfrm>
            <a:off x="0" y="77760"/>
            <a:ext cx="9144000" cy="3007895"/>
          </a:xfrm>
          <a:prstGeom prst="rect">
            <a:avLst/>
          </a:prstGeom>
        </p:spPr>
      </p:pic>
      <p:sp>
        <p:nvSpPr>
          <p:cNvPr id="8" name="Title 1"/>
          <p:cNvSpPr txBox="1">
            <a:spLocks/>
          </p:cNvSpPr>
          <p:nvPr/>
        </p:nvSpPr>
        <p:spPr>
          <a:xfrm>
            <a:off x="4328471" y="3897624"/>
            <a:ext cx="4035072" cy="1143000"/>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fontScale="92500" lnSpcReduction="2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2800" dirty="0" smtClean="0">
                <a:solidFill>
                  <a:schemeClr val="tx1">
                    <a:lumMod val="65000"/>
                    <a:lumOff val="35000"/>
                  </a:schemeClr>
                </a:solidFill>
                <a:latin typeface="+mj-lt"/>
                <a:ea typeface="+mj-ea"/>
                <a:cs typeface="+mj-cs"/>
              </a:rPr>
              <a:t>Visit our website for </a:t>
            </a:r>
          </a:p>
          <a:p>
            <a:pPr marL="0" marR="0" lvl="0" indent="0" algn="ctr" defTabSz="457200" rtl="0" eaLnBrk="1" fontAlgn="auto" latinLnBrk="0" hangingPunct="1">
              <a:lnSpc>
                <a:spcPct val="100000"/>
              </a:lnSpc>
              <a:spcBef>
                <a:spcPct val="0"/>
              </a:spcBef>
              <a:spcAft>
                <a:spcPts val="0"/>
              </a:spcAft>
              <a:buClrTx/>
              <a:buSzTx/>
              <a:buFontTx/>
              <a:buNone/>
              <a:tabLst/>
              <a:defRPr/>
            </a:pPr>
            <a:r>
              <a:rPr lang="en-US" sz="2800" dirty="0" smtClean="0">
                <a:solidFill>
                  <a:schemeClr val="tx1">
                    <a:lumMod val="65000"/>
                    <a:lumOff val="35000"/>
                  </a:schemeClr>
                </a:solidFill>
                <a:latin typeface="+mj-lt"/>
                <a:ea typeface="+mj-ea"/>
                <a:cs typeface="+mj-cs"/>
              </a:rPr>
              <a:t>more information</a:t>
            </a:r>
            <a:r>
              <a:rPr lang="en-US" sz="2800" dirty="0" smtClean="0">
                <a:solidFill>
                  <a:schemeClr val="tx1">
                    <a:lumMod val="65000"/>
                    <a:lumOff val="35000"/>
                  </a:schemeClr>
                </a:solidFill>
                <a:latin typeface="+mj-lt"/>
                <a:ea typeface="+mj-ea"/>
                <a:cs typeface="+mj-cs"/>
              </a:rPr>
              <a:t>:</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bg1">
                    <a:lumMod val="95000"/>
                  </a:schemeClr>
                </a:solidFill>
                <a:effectLst/>
                <a:uLnTx/>
                <a:uFillTx/>
                <a:latin typeface="+mj-lt"/>
                <a:ea typeface="+mj-ea"/>
                <a:cs typeface="+mj-cs"/>
              </a:rPr>
              <a:t> </a:t>
            </a:r>
            <a:r>
              <a:rPr kumimoji="0" lang="en-US" sz="2800" b="0" i="0" u="none" strike="noStrike" kern="1200" cap="none" spc="0" normalizeH="0" baseline="0" noProof="0" dirty="0" smtClean="0">
                <a:ln>
                  <a:noFill/>
                </a:ln>
                <a:solidFill>
                  <a:schemeClr val="bg1">
                    <a:lumMod val="95000"/>
                  </a:schemeClr>
                </a:solidFill>
                <a:effectLst/>
                <a:uLnTx/>
                <a:uFillTx/>
                <a:latin typeface="+mj-lt"/>
                <a:ea typeface="+mj-ea"/>
                <a:cs typeface="+mj-cs"/>
                <a:hlinkClick r:id="rId3"/>
              </a:rPr>
              <a:t>www.spiritist.us</a:t>
            </a:r>
            <a:r>
              <a:rPr kumimoji="0" lang="en-US" sz="2800" b="0" i="0" u="none" strike="noStrike" kern="1200" cap="none" spc="0" normalizeH="0" baseline="0" noProof="0" dirty="0" smtClean="0">
                <a:ln>
                  <a:noFill/>
                </a:ln>
                <a:solidFill>
                  <a:schemeClr val="bg1">
                    <a:lumMod val="95000"/>
                  </a:schemeClr>
                </a:solidFill>
                <a:effectLst/>
                <a:uLnTx/>
                <a:uFillTx/>
                <a:latin typeface="+mj-lt"/>
                <a:ea typeface="+mj-ea"/>
                <a:cs typeface="+mj-cs"/>
              </a:rPr>
              <a:t> </a:t>
            </a:r>
            <a:endParaRPr kumimoji="0" lang="en-US" sz="2800" b="0" i="0" u="none" strike="noStrike" kern="1200" cap="none" spc="0" normalizeH="0" baseline="0" noProof="0" dirty="0" smtClean="0">
              <a:ln>
                <a:noFill/>
              </a:ln>
              <a:solidFill>
                <a:schemeClr val="bg1">
                  <a:lumMod val="95000"/>
                </a:schemeClr>
              </a:solidFill>
              <a:effectLst/>
              <a:uLnTx/>
              <a:uFillTx/>
              <a:latin typeface="+mj-lt"/>
              <a:ea typeface="+mj-ea"/>
              <a:cs typeface="+mj-cs"/>
            </a:endParaRPr>
          </a:p>
        </p:txBody>
      </p:sp>
      <p:pic>
        <p:nvPicPr>
          <p:cNvPr id="9" name="Picture 8" descr="Webex_SE.png"/>
          <p:cNvPicPr>
            <a:picLocks noChangeAspect="1"/>
          </p:cNvPicPr>
          <p:nvPr/>
        </p:nvPicPr>
        <p:blipFill>
          <a:blip r:embed="rId4"/>
          <a:stretch>
            <a:fillRect/>
          </a:stretch>
        </p:blipFill>
        <p:spPr>
          <a:xfrm>
            <a:off x="465840" y="3309120"/>
            <a:ext cx="3228761" cy="243648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11768791"/>
      </p:ext>
    </p:extLst>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1371601" y="2743200"/>
            <a:ext cx="4800600" cy="3657600"/>
          </a:xfrm>
        </p:spPr>
        <p:txBody>
          <a:bodyPr>
            <a:normAutofit fontScale="77500" lnSpcReduction="20000"/>
          </a:bodyPr>
          <a:lstStyle/>
          <a:p>
            <a:pPr lvl="0"/>
            <a:r>
              <a:rPr lang="en-US" sz="3636" dirty="0" smtClean="0"/>
              <a:t>The concept of perfection, as an attribute of God, </a:t>
            </a:r>
            <a:r>
              <a:rPr lang="en-US" sz="3600" dirty="0" smtClean="0"/>
              <a:t>entered into the theological purview only in modern times, through René Descartes </a:t>
            </a:r>
            <a:r>
              <a:rPr lang="en-US" sz="3636" dirty="0" smtClean="0"/>
              <a:t>— and in the plural, as the "perfections" of God. </a:t>
            </a:r>
          </a:p>
          <a:p>
            <a:pPr lvl="0"/>
            <a:endParaRPr lang="en-US" dirty="0" smtClean="0"/>
          </a:p>
          <a:p>
            <a:pPr algn="r"/>
            <a:r>
              <a:rPr lang="en-US" sz="2240" dirty="0" err="1" smtClean="0"/>
              <a:t>Tatarkiewicz</a:t>
            </a:r>
            <a:r>
              <a:rPr lang="en-US" sz="2240" dirty="0" smtClean="0"/>
              <a:t>, "Ontological and Theological Perfection," </a:t>
            </a:r>
            <a:r>
              <a:rPr lang="en-US" sz="2240" dirty="0" err="1" smtClean="0"/>
              <a:t>Dialetics</a:t>
            </a:r>
            <a:r>
              <a:rPr lang="en-US" sz="2240" dirty="0" smtClean="0"/>
              <a:t> and Humanism, vol. VIII, no. 1 (winter 1981), pp. 190-91.</a:t>
            </a:r>
            <a:endParaRPr lang="en-US" sz="2240" dirty="0"/>
          </a:p>
        </p:txBody>
      </p:sp>
      <p:sp>
        <p:nvSpPr>
          <p:cNvPr id="7" name="Title 6"/>
          <p:cNvSpPr>
            <a:spLocks noGrp="1"/>
          </p:cNvSpPr>
          <p:nvPr>
            <p:ph type="title"/>
          </p:nvPr>
        </p:nvSpPr>
        <p:spPr/>
        <p:txBody>
          <a:bodyPr>
            <a:normAutofit/>
          </a:bodyPr>
          <a:lstStyle/>
          <a:p>
            <a:r>
              <a:rPr lang="en-US" b="1" dirty="0" smtClean="0"/>
              <a:t>René Descartes </a:t>
            </a:r>
            <a:r>
              <a:rPr lang="en-US" sz="1778" dirty="0" smtClean="0"/>
              <a:t>(31 March 1596 – 11 February 1650)</a:t>
            </a:r>
            <a:endParaRPr lang="en-US" dirty="0"/>
          </a:p>
        </p:txBody>
      </p:sp>
      <p:pic>
        <p:nvPicPr>
          <p:cNvPr id="4" name="Picture 3" descr="490px-Frans_Hals_-_Portret_van_René_Descartes.jpg"/>
          <p:cNvPicPr>
            <a:picLocks noChangeAspect="1"/>
          </p:cNvPicPr>
          <p:nvPr/>
        </p:nvPicPr>
        <p:blipFill>
          <a:blip r:embed="rId2"/>
          <a:stretch>
            <a:fillRect/>
          </a:stretch>
        </p:blipFill>
        <p:spPr>
          <a:xfrm>
            <a:off x="6172200" y="2667000"/>
            <a:ext cx="2721266" cy="3332163"/>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b="1" dirty="0" smtClean="0"/>
              <a:t>PERFECTION</a:t>
            </a:r>
            <a:endParaRPr lang="en-US" dirty="0"/>
          </a:p>
        </p:txBody>
      </p:sp>
      <p:pic>
        <p:nvPicPr>
          <p:cNvPr id="10" name="Picture 9" descr="1248193494gX96pr.jpg"/>
          <p:cNvPicPr>
            <a:picLocks noChangeAspect="1"/>
          </p:cNvPicPr>
          <p:nvPr/>
        </p:nvPicPr>
        <p:blipFill>
          <a:blip r:embed="rId2"/>
          <a:stretch>
            <a:fillRect/>
          </a:stretch>
        </p:blipFill>
        <p:spPr>
          <a:xfrm>
            <a:off x="4572000" y="1600200"/>
            <a:ext cx="4531200" cy="4724400"/>
          </a:xfrm>
          <a:prstGeom prst="ellipse">
            <a:avLst/>
          </a:prstGeom>
          <a:ln>
            <a:noFill/>
          </a:ln>
          <a:effectLst>
            <a:softEdge rad="112500"/>
          </a:effectLst>
        </p:spPr>
      </p:pic>
      <p:sp>
        <p:nvSpPr>
          <p:cNvPr id="11" name="Text Placeholder 7"/>
          <p:cNvSpPr txBox="1">
            <a:spLocks/>
          </p:cNvSpPr>
          <p:nvPr/>
        </p:nvSpPr>
        <p:spPr>
          <a:xfrm>
            <a:off x="0" y="1524000"/>
            <a:ext cx="4800600" cy="5334000"/>
          </a:xfrm>
          <a:prstGeom prst="rect">
            <a:avLst/>
          </a:prstGeom>
        </p:spPr>
        <p:txBody>
          <a:bodyPr vert="horz">
            <a:normAutofit fontScale="70000" lnSpcReduction="20000"/>
          </a:bodyPr>
          <a:lstStyle/>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kumimoji="0" lang="en-US" sz="3600" b="0" i="0" u="none" strike="noStrike" kern="1200" cap="none" spc="0" normalizeH="0" baseline="0" noProof="0" smtClean="0">
                <a:ln>
                  <a:noFill/>
                </a:ln>
                <a:solidFill>
                  <a:schemeClr val="tx1"/>
                </a:solidFill>
                <a:effectLst/>
                <a:uLnTx/>
                <a:uFillTx/>
                <a:latin typeface="+mn-lt"/>
                <a:ea typeface="+mn-ea"/>
                <a:cs typeface="+mn-cs"/>
              </a:rPr>
              <a:t>There is a story of a disciple of a great Indian guru who asked the great master:</a:t>
            </a: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kumimoji="0" lang="en-US" sz="3600" b="0" i="0" u="none" strike="noStrike" kern="1200" cap="none" spc="0" normalizeH="0" baseline="0" noProof="0" smtClean="0">
                <a:ln>
                  <a:noFill/>
                </a:ln>
                <a:solidFill>
                  <a:schemeClr val="tx1"/>
                </a:solidFill>
                <a:effectLst/>
                <a:uLnTx/>
                <a:uFillTx/>
                <a:latin typeface="+mn-lt"/>
                <a:ea typeface="+mn-ea"/>
                <a:cs typeface="+mn-cs"/>
              </a:rPr>
              <a:t>"How many lives must I live to achieve perfection?" </a:t>
            </a: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kumimoji="0" lang="en-US" sz="3600" b="0" i="0" u="none" strike="noStrike" kern="1200" cap="none" spc="0" normalizeH="0" baseline="0" noProof="0" smtClean="0">
                <a:ln>
                  <a:noFill/>
                </a:ln>
                <a:solidFill>
                  <a:schemeClr val="tx1"/>
                </a:solidFill>
                <a:effectLst/>
                <a:uLnTx/>
                <a:uFillTx/>
                <a:latin typeface="+mn-lt"/>
                <a:ea typeface="+mn-ea"/>
                <a:cs typeface="+mn-cs"/>
              </a:rPr>
              <a:t>The master pointed to the great tree under which he was sitting and replied "You must live as many lives as there are leaves on this tree." </a:t>
            </a: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kumimoji="0" lang="en-US" sz="3600" b="0" i="0" u="none" strike="noStrike" kern="1200" cap="none" spc="0" normalizeH="0" baseline="0" noProof="0" smtClean="0">
                <a:ln>
                  <a:noFill/>
                </a:ln>
                <a:solidFill>
                  <a:schemeClr val="tx1"/>
                </a:solidFill>
                <a:effectLst/>
                <a:uLnTx/>
                <a:uFillTx/>
                <a:latin typeface="+mn-lt"/>
                <a:ea typeface="+mn-ea"/>
                <a:cs typeface="+mn-cs"/>
              </a:rPr>
              <a:t>Upon hearing this answer the disciple began sobbing uncontrollably. When the master asked him why he was crying he exclaimed "So few! So few to reach perfection!"</a:t>
            </a:r>
            <a:endParaRPr kumimoji="0" lang="en-US" sz="3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152400"/>
            <a:ext cx="8077200" cy="869950"/>
          </a:xfrm>
        </p:spPr>
        <p:txBody>
          <a:bodyPr>
            <a:noAutofit/>
          </a:bodyPr>
          <a:lstStyle/>
          <a:p>
            <a:pPr algn="ctr"/>
            <a:r>
              <a:rPr lang="en-US" b="1" dirty="0" smtClean="0"/>
              <a:t>Blessed are the Pure in Heart, for they shall see God. </a:t>
            </a:r>
            <a:endParaRPr lang="en-US" b="1" dirty="0"/>
          </a:p>
        </p:txBody>
      </p:sp>
      <p:sp>
        <p:nvSpPr>
          <p:cNvPr id="6" name="Text Placeholder 5"/>
          <p:cNvSpPr>
            <a:spLocks noGrp="1"/>
          </p:cNvSpPr>
          <p:nvPr>
            <p:ph type="body" idx="2"/>
          </p:nvPr>
        </p:nvSpPr>
        <p:spPr/>
        <p:txBody>
          <a:bodyPr/>
          <a:lstStyle/>
          <a:p>
            <a:r>
              <a:rPr lang="en-US" dirty="0" smtClean="0"/>
              <a:t>Sixth Beatitude of the Sermon on the Mount </a:t>
            </a:r>
            <a:endParaRPr lang="en-US" dirty="0"/>
          </a:p>
        </p:txBody>
      </p:sp>
      <p:pic>
        <p:nvPicPr>
          <p:cNvPr id="7" name="Picture 6" descr="536px-Bloch-SermonOnTheMount.jpg"/>
          <p:cNvPicPr>
            <a:picLocks noChangeAspect="1"/>
          </p:cNvPicPr>
          <p:nvPr/>
        </p:nvPicPr>
        <p:blipFill>
          <a:blip r:embed="rId2"/>
          <a:stretch>
            <a:fillRect/>
          </a:stretch>
        </p:blipFill>
        <p:spPr>
          <a:xfrm>
            <a:off x="2362200" y="1676400"/>
            <a:ext cx="6400800" cy="43878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Content Placeholder 5"/>
          <p:cNvSpPr>
            <a:spLocks noGrp="1"/>
          </p:cNvSpPr>
          <p:nvPr>
            <p:ph sz="quarter" idx="2"/>
          </p:nvPr>
        </p:nvSpPr>
        <p:spPr>
          <a:xfrm>
            <a:off x="609600" y="2438400"/>
            <a:ext cx="3886200" cy="4419600"/>
          </a:xfrm>
        </p:spPr>
        <p:txBody>
          <a:bodyPr>
            <a:normAutofit fontScale="85000" lnSpcReduction="10000"/>
          </a:bodyPr>
          <a:lstStyle/>
          <a:p>
            <a:r>
              <a:rPr lang="en-US" dirty="0" smtClean="0"/>
              <a:t>In today’s world the term heart is used mainly to describe the emotional aspect of the individual. </a:t>
            </a:r>
          </a:p>
          <a:p>
            <a:r>
              <a:rPr lang="en-US" dirty="0" smtClean="0"/>
              <a:t>“the seat of the emotions: said of the moral side of human nature in contradistinction to the intellectual; as, he was all head and no heart.” (The Webster’s dictionary). </a:t>
            </a:r>
            <a:endParaRPr lang="en-US" dirty="0"/>
          </a:p>
        </p:txBody>
      </p:sp>
      <p:sp>
        <p:nvSpPr>
          <p:cNvPr id="5" name="Text Placeholder 4"/>
          <p:cNvSpPr>
            <a:spLocks noGrp="1"/>
          </p:cNvSpPr>
          <p:nvPr>
            <p:ph type="body" sz="quarter" idx="1"/>
          </p:nvPr>
        </p:nvSpPr>
        <p:spPr/>
        <p:txBody>
          <a:bodyPr>
            <a:noAutofit/>
          </a:bodyPr>
          <a:lstStyle/>
          <a:p>
            <a:pPr algn="ctr"/>
            <a:r>
              <a:rPr lang="en-US" sz="2400" dirty="0" smtClean="0"/>
              <a:t>Definition</a:t>
            </a:r>
            <a:endParaRPr lang="en-US" sz="2400" dirty="0"/>
          </a:p>
        </p:txBody>
      </p:sp>
      <p:sp>
        <p:nvSpPr>
          <p:cNvPr id="7" name="Text Placeholder 6"/>
          <p:cNvSpPr>
            <a:spLocks noGrp="1"/>
          </p:cNvSpPr>
          <p:nvPr>
            <p:ph type="body" sz="quarter" idx="3"/>
          </p:nvPr>
        </p:nvSpPr>
        <p:spPr/>
        <p:txBody>
          <a:bodyPr/>
          <a:lstStyle/>
          <a:p>
            <a:endParaRPr lang="en-US" dirty="0" smtClean="0"/>
          </a:p>
        </p:txBody>
      </p:sp>
      <p:sp>
        <p:nvSpPr>
          <p:cNvPr id="13" name="Title 3"/>
          <p:cNvSpPr>
            <a:spLocks noGrp="1"/>
          </p:cNvSpPr>
          <p:nvPr>
            <p:ph type="title"/>
          </p:nvPr>
        </p:nvSpPr>
        <p:spPr>
          <a:xfrm>
            <a:off x="609600" y="152400"/>
            <a:ext cx="8077200" cy="869950"/>
          </a:xfrm>
        </p:spPr>
        <p:txBody>
          <a:bodyPr>
            <a:noAutofit/>
          </a:bodyPr>
          <a:lstStyle/>
          <a:p>
            <a:r>
              <a:rPr lang="en-US" dirty="0" smtClean="0"/>
              <a:t>Definition of Heart</a:t>
            </a:r>
            <a:endParaRPr lang="en-US" dirty="0"/>
          </a:p>
        </p:txBody>
      </p:sp>
      <p:pic>
        <p:nvPicPr>
          <p:cNvPr id="8" name="Picture 7" descr="2A1D8C9C-9B55-C0AC-6F4CD08111B4ABE3_1.jpg"/>
          <p:cNvPicPr>
            <a:picLocks noChangeAspect="1"/>
          </p:cNvPicPr>
          <p:nvPr/>
        </p:nvPicPr>
        <p:blipFill>
          <a:blip r:embed="rId2"/>
          <a:stretch>
            <a:fillRect/>
          </a:stretch>
        </p:blipFill>
        <p:spPr>
          <a:xfrm>
            <a:off x="4800600" y="2362200"/>
            <a:ext cx="3886200" cy="4064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Content Placeholder 5"/>
          <p:cNvSpPr>
            <a:spLocks noGrp="1"/>
          </p:cNvSpPr>
          <p:nvPr>
            <p:ph sz="quarter" idx="2"/>
          </p:nvPr>
        </p:nvSpPr>
        <p:spPr>
          <a:xfrm>
            <a:off x="609600" y="2438400"/>
            <a:ext cx="3886200" cy="4419600"/>
          </a:xfrm>
        </p:spPr>
        <p:txBody>
          <a:bodyPr>
            <a:normAutofit fontScale="70000" lnSpcReduction="20000"/>
          </a:bodyPr>
          <a:lstStyle/>
          <a:p>
            <a:r>
              <a:rPr lang="en-US" i="1" dirty="0" smtClean="0"/>
              <a:t>In the Bible the term heart describes every aspect of the inner person. </a:t>
            </a:r>
          </a:p>
          <a:p>
            <a:r>
              <a:rPr lang="en-US" i="1" dirty="0" smtClean="0"/>
              <a:t>It describes the whole self, i.e. the essence of personality.</a:t>
            </a:r>
          </a:p>
          <a:p>
            <a:r>
              <a:rPr lang="en-US" i="1" dirty="0" smtClean="0"/>
              <a:t>There is no more comprehensive word used in the Bible to describe every aspect of the function of the individual’s mind, consciousness or self. </a:t>
            </a:r>
          </a:p>
          <a:p>
            <a:r>
              <a:rPr lang="en-US" i="1" dirty="0" smtClean="0"/>
              <a:t>The heart is the very center and source of all that we are and all that we do. Therefore, the state of the individual’s heart is central to one’s relationship to God.</a:t>
            </a:r>
            <a:endParaRPr lang="en-US" dirty="0"/>
          </a:p>
        </p:txBody>
      </p:sp>
      <p:sp>
        <p:nvSpPr>
          <p:cNvPr id="5" name="Text Placeholder 4"/>
          <p:cNvSpPr>
            <a:spLocks noGrp="1"/>
          </p:cNvSpPr>
          <p:nvPr>
            <p:ph type="body" sz="quarter" idx="1"/>
          </p:nvPr>
        </p:nvSpPr>
        <p:spPr/>
        <p:txBody>
          <a:bodyPr>
            <a:noAutofit/>
          </a:bodyPr>
          <a:lstStyle/>
          <a:p>
            <a:pPr algn="ctr"/>
            <a:r>
              <a:rPr lang="en-US" sz="2400" dirty="0" smtClean="0"/>
              <a:t>Bible Definition</a:t>
            </a:r>
            <a:endParaRPr lang="en-US" sz="2400" dirty="0"/>
          </a:p>
        </p:txBody>
      </p:sp>
      <p:sp>
        <p:nvSpPr>
          <p:cNvPr id="7" name="Text Placeholder 6"/>
          <p:cNvSpPr>
            <a:spLocks noGrp="1"/>
          </p:cNvSpPr>
          <p:nvPr>
            <p:ph type="body" sz="quarter" idx="3"/>
          </p:nvPr>
        </p:nvSpPr>
        <p:spPr/>
        <p:txBody>
          <a:bodyPr/>
          <a:lstStyle/>
          <a:p>
            <a:endParaRPr lang="en-US" dirty="0" smtClean="0"/>
          </a:p>
        </p:txBody>
      </p:sp>
      <p:sp>
        <p:nvSpPr>
          <p:cNvPr id="13" name="Title 3"/>
          <p:cNvSpPr>
            <a:spLocks noGrp="1"/>
          </p:cNvSpPr>
          <p:nvPr>
            <p:ph type="title"/>
          </p:nvPr>
        </p:nvSpPr>
        <p:spPr>
          <a:xfrm>
            <a:off x="609600" y="152400"/>
            <a:ext cx="8077200" cy="869950"/>
          </a:xfrm>
        </p:spPr>
        <p:txBody>
          <a:bodyPr>
            <a:noAutofit/>
          </a:bodyPr>
          <a:lstStyle/>
          <a:p>
            <a:r>
              <a:rPr lang="en-US" dirty="0" smtClean="0"/>
              <a:t>Definition of Heart</a:t>
            </a:r>
            <a:endParaRPr lang="en-US" dirty="0"/>
          </a:p>
        </p:txBody>
      </p:sp>
      <p:pic>
        <p:nvPicPr>
          <p:cNvPr id="10" name="Picture 9" descr="1207433053572965284rygle_God_Heart_2.svg.med.png"/>
          <p:cNvPicPr>
            <a:picLocks noChangeAspect="1"/>
          </p:cNvPicPr>
          <p:nvPr/>
        </p:nvPicPr>
        <p:blipFill>
          <a:blip r:embed="rId2"/>
          <a:stretch>
            <a:fillRect/>
          </a:stretch>
        </p:blipFill>
        <p:spPr>
          <a:xfrm>
            <a:off x="4800600" y="2590800"/>
            <a:ext cx="3891280" cy="3657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Pureness of Heart</a:t>
            </a:r>
            <a:endParaRPr lang="en-US" dirty="0"/>
          </a:p>
        </p:txBody>
      </p:sp>
      <p:sp>
        <p:nvSpPr>
          <p:cNvPr id="4" name="Content Placeholder 3"/>
          <p:cNvSpPr>
            <a:spLocks noGrp="1"/>
          </p:cNvSpPr>
          <p:nvPr>
            <p:ph sz="quarter" idx="1"/>
          </p:nvPr>
        </p:nvSpPr>
        <p:spPr>
          <a:xfrm>
            <a:off x="612648" y="1600200"/>
            <a:ext cx="5178552" cy="4495800"/>
          </a:xfrm>
        </p:spPr>
        <p:txBody>
          <a:bodyPr>
            <a:normAutofit fontScale="92500"/>
          </a:bodyPr>
          <a:lstStyle/>
          <a:p>
            <a:r>
              <a:rPr lang="en-US" dirty="0" smtClean="0"/>
              <a:t>When Jesus talks about pureness of heart, he is inviting us to work on our inner transformation so that we can reach moral perfection. </a:t>
            </a:r>
          </a:p>
          <a:p>
            <a:r>
              <a:rPr lang="en-US" dirty="0" smtClean="0"/>
              <a:t>We know quite well what we, human beings, are capable of presenting in our hearts. From ill thoughts and greed, slander and arrogance, to love, compassion and fraternity. </a:t>
            </a:r>
            <a:endParaRPr lang="en-US" dirty="0"/>
          </a:p>
        </p:txBody>
      </p:sp>
      <p:pic>
        <p:nvPicPr>
          <p:cNvPr id="5" name="Picture 4" descr="images.jpeg"/>
          <p:cNvPicPr>
            <a:picLocks noChangeAspect="1"/>
          </p:cNvPicPr>
          <p:nvPr/>
        </p:nvPicPr>
        <p:blipFill>
          <a:blip r:embed="rId2"/>
          <a:stretch>
            <a:fillRect/>
          </a:stretch>
        </p:blipFill>
        <p:spPr>
          <a:xfrm>
            <a:off x="5824497" y="1524000"/>
            <a:ext cx="3190155" cy="3581401"/>
          </a:xfrm>
          <a:prstGeom prst="ellipse">
            <a:avLst/>
          </a:prstGeom>
          <a:ln>
            <a:noFill/>
          </a:ln>
          <a:effectLst>
            <a:softEdge rad="112500"/>
          </a:effectLst>
        </p:spPr>
      </p:pic>
      <p:pic>
        <p:nvPicPr>
          <p:cNvPr id="6" name="Picture 5"/>
          <p:cNvPicPr>
            <a:picLocks noChangeAspect="1"/>
          </p:cNvPicPr>
          <p:nvPr/>
        </p:nvPicPr>
        <p:blipFill>
          <a:blip r:embed="rId3"/>
          <a:stretch>
            <a:fillRect/>
          </a:stretch>
        </p:blipFill>
        <p:spPr>
          <a:xfrm>
            <a:off x="5791200" y="5105399"/>
            <a:ext cx="3200400" cy="17106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 name="Picture 8" descr="let_the_children_come_to_me.236102813_std.jpg"/>
          <p:cNvPicPr>
            <a:picLocks noChangeAspect="1"/>
          </p:cNvPicPr>
          <p:nvPr/>
        </p:nvPicPr>
        <p:blipFill>
          <a:blip r:embed="rId2"/>
          <a:stretch>
            <a:fillRect/>
          </a:stretch>
        </p:blipFill>
        <p:spPr>
          <a:xfrm>
            <a:off x="0" y="2590800"/>
            <a:ext cx="9144001" cy="4267200"/>
          </a:xfrm>
          <a:prstGeom prst="rect">
            <a:avLst/>
          </a:prstGeom>
        </p:spPr>
      </p:pic>
      <p:sp>
        <p:nvSpPr>
          <p:cNvPr id="5" name="Text Placeholder 4"/>
          <p:cNvSpPr>
            <a:spLocks noGrp="1"/>
          </p:cNvSpPr>
          <p:nvPr>
            <p:ph type="body" idx="1"/>
          </p:nvPr>
        </p:nvSpPr>
        <p:spPr>
          <a:xfrm>
            <a:off x="0" y="0"/>
            <a:ext cx="9144000" cy="1673225"/>
          </a:xfrm>
        </p:spPr>
        <p:txBody>
          <a:bodyPr>
            <a:normAutofit fontScale="92500" lnSpcReduction="10000"/>
          </a:bodyPr>
          <a:lstStyle/>
          <a:p>
            <a:r>
              <a:rPr lang="en-US" i="1" dirty="0" smtClean="0"/>
              <a:t>Let the little children come to me, and do not hinder them, for the kingdom of heaven belongs to such as these. Truly I tell you, anyone who will not receive the kingdom of God like a little child will never enter it</a:t>
            </a:r>
            <a:r>
              <a:rPr lang="en-US" dirty="0" smtClean="0"/>
              <a:t>. Jesus                          </a:t>
            </a:r>
          </a:p>
        </p:txBody>
      </p:sp>
      <p:sp>
        <p:nvSpPr>
          <p:cNvPr id="4" name="Title 3"/>
          <p:cNvSpPr>
            <a:spLocks noGrp="1"/>
          </p:cNvSpPr>
          <p:nvPr>
            <p:ph type="title"/>
          </p:nvPr>
        </p:nvSpPr>
        <p:spPr/>
        <p:txBody>
          <a:bodyPr>
            <a:noAutofit/>
          </a:bodyPr>
          <a:lstStyle/>
          <a:p>
            <a:r>
              <a:rPr lang="en-US" sz="2400" dirty="0" smtClean="0"/>
              <a:t>Purity of heart is inseparable from simplicity and humility and excludes every thought of selfishness and pride. </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19236</TotalTime>
  <Words>1918</Words>
  <Application>Microsoft Macintosh PowerPoint</Application>
  <PresentationFormat>On-screen Show (4:3)</PresentationFormat>
  <Paragraphs>104</Paragraphs>
  <Slides>27</Slides>
  <Notes>0</Notes>
  <HiddenSlides>0</HiddenSlides>
  <MMClips>0</MMClips>
  <ScaleCrop>false</ScaleCrop>
  <HeadingPairs>
    <vt:vector size="4" baseType="variant">
      <vt:variant>
        <vt:lpstr>Design Template</vt:lpstr>
      </vt:variant>
      <vt:variant>
        <vt:i4>1</vt:i4>
      </vt:variant>
      <vt:variant>
        <vt:lpstr>Slide Titles</vt:lpstr>
      </vt:variant>
      <vt:variant>
        <vt:i4>27</vt:i4>
      </vt:variant>
    </vt:vector>
  </HeadingPairs>
  <TitlesOfParts>
    <vt:vector size="28" baseType="lpstr">
      <vt:lpstr>Median</vt:lpstr>
      <vt:lpstr>Slide 1</vt:lpstr>
      <vt:lpstr>Perfection</vt:lpstr>
      <vt:lpstr>René Descartes (31 March 1596 – 11 February 1650)</vt:lpstr>
      <vt:lpstr>PERFECTION</vt:lpstr>
      <vt:lpstr>Blessed are the Pure in Heart, for they shall see God. </vt:lpstr>
      <vt:lpstr>Definition of Heart</vt:lpstr>
      <vt:lpstr>Definition of Heart</vt:lpstr>
      <vt:lpstr>Pureness of Heart</vt:lpstr>
      <vt:lpstr>Purity of heart is inseparable from simplicity and humility and excludes every thought of selfishness and pride. </vt:lpstr>
      <vt:lpstr>Let the little children come to me</vt:lpstr>
      <vt:lpstr>Slide 11</vt:lpstr>
      <vt:lpstr>Slide 12</vt:lpstr>
      <vt:lpstr>Path to Pureness of Heart</vt:lpstr>
      <vt:lpstr>Parable of the Wedding Feast  (Mt 22: 1-14)</vt:lpstr>
      <vt:lpstr>Parable of the Wedding Feast  (Mt 22: 1-14)</vt:lpstr>
      <vt:lpstr>919. What is the most effective means for improving ourselves in this life and for resisting the draw of evil?</vt:lpstr>
      <vt:lpstr>909. Could humans always overcome their evil tendencies through their own efforts?</vt:lpstr>
      <vt:lpstr>Slide 18</vt:lpstr>
      <vt:lpstr>“Above all else, guard your heart, for everything you do flows from it. ” (Pr. 4:23). </vt:lpstr>
      <vt:lpstr>Benjamin Franklin – Thirteen Virtues</vt:lpstr>
      <vt:lpstr>Cleanliness</vt:lpstr>
      <vt:lpstr>Cleanliness</vt:lpstr>
      <vt:lpstr>Chastity</vt:lpstr>
      <vt:lpstr>Spiritism’s 3 “R’s”</vt:lpstr>
      <vt:lpstr>"It is no longer I that live, but it is Christ that is living in union with me". Paul (Galatians 2:20)</vt:lpstr>
      <vt:lpstr>Slide 26</vt:lpstr>
      <vt:lpstr>United States Spiritist Council</vt:lpstr>
    </vt:vector>
  </TitlesOfParts>
  <Company>Sony Electronics,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Sony Customer</dc:creator>
  <cp:lastModifiedBy>Mauricio Filho</cp:lastModifiedBy>
  <cp:revision>49</cp:revision>
  <dcterms:created xsi:type="dcterms:W3CDTF">2011-03-21T06:31:18Z</dcterms:created>
  <dcterms:modified xsi:type="dcterms:W3CDTF">2011-03-21T06:33:39Z</dcterms:modified>
</cp:coreProperties>
</file>